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Default Extension="jpg" ContentType="image/jpg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Default Extension="png" ContentType="image/png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</p:sldIdLst>
  <p:sldSz cx="9144000" cy="6858000"/>
  <p:notesSz cx="9144000" cy="68580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slide" Target="slides/slide13.xml"/><Relationship Id="rId19" Type="http://schemas.openxmlformats.org/officeDocument/2006/relationships/slide" Target="slides/slide14.xml"/><Relationship Id="rId20" Type="http://schemas.openxmlformats.org/officeDocument/2006/relationships/slide" Target="slides/slide15.xml"/><Relationship Id="rId21" Type="http://schemas.openxmlformats.org/officeDocument/2006/relationships/slide" Target="slides/slide16.xml"/><Relationship Id="rId22" Type="http://schemas.openxmlformats.org/officeDocument/2006/relationships/slide" Target="slides/slide17.xml"/><Relationship Id="rId23" Type="http://schemas.openxmlformats.org/officeDocument/2006/relationships/slide" Target="slides/slide18.xml"/><Relationship Id="rId24" Type="http://schemas.openxmlformats.org/officeDocument/2006/relationships/slide" Target="slides/slide19.xml"/><Relationship Id="rId25" Type="http://schemas.openxmlformats.org/officeDocument/2006/relationships/slide" Target="slides/slide20.xml"/><Relationship Id="rId26" Type="http://schemas.openxmlformats.org/officeDocument/2006/relationships/slide" Target="slides/slide21.xml"/><Relationship Id="rId27" Type="http://schemas.openxmlformats.org/officeDocument/2006/relationships/slide" Target="slides/slide22.xml"/><Relationship Id="rId28" Type="http://schemas.openxmlformats.org/officeDocument/2006/relationships/slide" Target="slides/slide23.xml"/><Relationship Id="rId29" Type="http://schemas.openxmlformats.org/officeDocument/2006/relationships/slide" Target="slides/slide24.xml"/><Relationship Id="rId30" Type="http://schemas.openxmlformats.org/officeDocument/2006/relationships/slide" Target="slides/slide25.xml"/><Relationship Id="rId31" Type="http://schemas.openxmlformats.org/officeDocument/2006/relationships/slide" Target="slides/slide26.xml"/><Relationship Id="rId32" Type="http://schemas.openxmlformats.org/officeDocument/2006/relationships/slide" Target="slides/slide27.xml"/><Relationship Id="rId33" Type="http://schemas.openxmlformats.org/officeDocument/2006/relationships/slide" Target="slides/slide28.xml"/><Relationship Id="rId34" Type="http://schemas.openxmlformats.org/officeDocument/2006/relationships/slide" Target="slides/slide29.xml"/></Relationships>
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5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5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5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 showMasterSp="0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5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Relationship Id="rId7" Type="http://schemas.openxmlformats.org/officeDocument/2006/relationships/image" Target="../media/image1.jpg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849245" y="1467802"/>
            <a:ext cx="3445509" cy="4032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5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88975" y="1534477"/>
            <a:ext cx="7847330" cy="44170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hyperlink" Target="https://www.microscopemaster.com/nucleus.html" TargetMode="External"/><Relationship Id="rId3" Type="http://schemas.openxmlformats.org/officeDocument/2006/relationships/hyperlink" Target="https://www.microscopemaster.com/dna-under-the-microscope.html" TargetMode="External"/></Relationships>
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1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5.png"/></Relationships>

</file>

<file path=ppt/slides/_rels/slide1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hyperlink" Target="https://www.microscopemaster.com/ribosomes.html" TargetMode="External"/></Relationships>

</file>

<file path=ppt/slides/_rels/slide1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6.jpg"/></Relationships>

</file>

<file path=ppt/slides/_rels/slide1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hyperlink" Target="https://www.microscopemaster.com/mitochondria.html" TargetMode="External"/></Relationships>

</file>

<file path=ppt/slides/_rels/slide1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7.jpg"/></Relationships>

</file>

<file path=ppt/slides/_rels/slide1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hyperlink" Target="https://www.microscopemaster.com/cytoskeleton.html" TargetMode="External"/></Relationships>

</file>

<file path=ppt/slides/_rels/slide1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hyperlink" Target="https://www.microscopemaster.com/endoplasmic-reticulum.html" TargetMode="External"/></Relationships>

</file>

<file path=ppt/slides/_rels/slide1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.jpg"/></Relationships>

</file>

<file path=ppt/slides/_rels/slide2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2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8.png"/></Relationships>

</file>

<file path=ppt/slides/_rels/slide2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hyperlink" Target="https://www.microscopemaster.com/centriole.html" TargetMode="External"/></Relationships>

</file>

<file path=ppt/slides/_rels/slide2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hyperlink" Target="https://www.microscopemaster.com/lysosomes.html" TargetMode="External"/></Relationships>

</file>

<file path=ppt/slides/_rels/slide2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hyperlink" Target="https://www.microscopemaster.com/golgi-apparatus.html" TargetMode="External"/></Relationships>

</file>

<file path=ppt/slides/_rels/slide2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9.png"/></Relationships>

</file>

<file path=ppt/slides/_rels/slide2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www.microscopemaster.com/cytoplasm.html" TargetMode="External"/></Relationships>

</file>

<file path=ppt/slides/_rels/slide2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0.jpg"/></Relationships>

</file>

<file path=ppt/slides/_rels/slide2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1.png"/></Relationships>

</file>

<file path=ppt/slides/_rels/slide2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.jpg"/></Relationships>
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.jpg"/></Relationships>
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hyperlink" Target="https://www.microscopemaster.com/plasma-membrane.html" TargetMode="External"/></Relationships>
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4.jp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5875" rIns="0" bIns="0" rtlCol="0" vert="horz">
            <a:spAutoFit/>
          </a:bodyPr>
          <a:lstStyle/>
          <a:p>
            <a:pPr marL="20320">
              <a:lnSpc>
                <a:spcPct val="100000"/>
              </a:lnSpc>
              <a:spcBef>
                <a:spcPts val="125"/>
              </a:spcBef>
            </a:pPr>
            <a:r>
              <a:rPr dirty="0" spc="80"/>
              <a:t>III-</a:t>
            </a:r>
            <a:r>
              <a:rPr dirty="0"/>
              <a:t>SEMESTER,</a:t>
            </a:r>
            <a:r>
              <a:rPr dirty="0" spc="45"/>
              <a:t> </a:t>
            </a:r>
            <a:r>
              <a:rPr dirty="0" spc="114"/>
              <a:t>II</a:t>
            </a:r>
            <a:r>
              <a:rPr dirty="0" spc="155"/>
              <a:t> </a:t>
            </a:r>
            <a:r>
              <a:rPr dirty="0" spc="-10"/>
              <a:t>B.Sc.</a:t>
            </a:r>
          </a:p>
        </p:txBody>
      </p:sp>
      <p:sp>
        <p:nvSpPr>
          <p:cNvPr id="3" name="object 3" descr=""/>
          <p:cNvSpPr txBox="1"/>
          <p:nvPr/>
        </p:nvSpPr>
        <p:spPr>
          <a:xfrm>
            <a:off x="3117850" y="2983864"/>
            <a:ext cx="2922905" cy="40386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u="sng" sz="2450" spc="-185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EUKARYOTI</a:t>
            </a:r>
            <a:r>
              <a:rPr dirty="0" u="sng" sz="2450" spc="70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u="sng" sz="2450" spc="-340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C</a:t>
            </a:r>
            <a:r>
              <a:rPr dirty="0" u="sng" sz="2450" spc="60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u="sng" sz="2450" spc="-145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CELL.</a:t>
            </a:r>
            <a:endParaRPr sz="2450">
              <a:latin typeface="Times New Roman"/>
              <a:cs typeface="Times New Roman"/>
            </a:endParaRPr>
          </a:p>
        </p:txBody>
      </p:sp>
      <p:sp>
        <p:nvSpPr>
          <p:cNvPr id="4" name="object 4" descr=""/>
          <p:cNvSpPr txBox="1"/>
          <p:nvPr/>
        </p:nvSpPr>
        <p:spPr>
          <a:xfrm>
            <a:off x="3392170" y="4510087"/>
            <a:ext cx="2370455" cy="88265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algn="ctr" marL="12700" marR="5080">
              <a:lnSpc>
                <a:spcPct val="99900"/>
              </a:lnSpc>
              <a:spcBef>
                <a:spcPts val="130"/>
              </a:spcBef>
            </a:pPr>
            <a:r>
              <a:rPr dirty="0" sz="1400">
                <a:latin typeface="Arial MT"/>
                <a:cs typeface="Arial MT"/>
              </a:rPr>
              <a:t>DR.</a:t>
            </a:r>
            <a:r>
              <a:rPr dirty="0" sz="1400" spc="65">
                <a:latin typeface="Arial MT"/>
                <a:cs typeface="Arial MT"/>
              </a:rPr>
              <a:t> </a:t>
            </a:r>
            <a:r>
              <a:rPr dirty="0" sz="1400" spc="45">
                <a:latin typeface="Arial MT"/>
                <a:cs typeface="Arial MT"/>
              </a:rPr>
              <a:t>B.Diana</a:t>
            </a:r>
            <a:r>
              <a:rPr dirty="0" sz="1400" spc="5">
                <a:latin typeface="Arial MT"/>
                <a:cs typeface="Arial MT"/>
              </a:rPr>
              <a:t> </a:t>
            </a:r>
            <a:r>
              <a:rPr dirty="0" sz="1400">
                <a:latin typeface="Arial MT"/>
                <a:cs typeface="Arial MT"/>
              </a:rPr>
              <a:t>J.</a:t>
            </a:r>
            <a:r>
              <a:rPr dirty="0" sz="1400" spc="40">
                <a:latin typeface="Arial MT"/>
                <a:cs typeface="Arial MT"/>
              </a:rPr>
              <a:t> </a:t>
            </a:r>
            <a:r>
              <a:rPr dirty="0" sz="1400">
                <a:latin typeface="Arial MT"/>
                <a:cs typeface="Arial MT"/>
              </a:rPr>
              <a:t>Satya</a:t>
            </a:r>
            <a:r>
              <a:rPr dirty="0" sz="1400" spc="30">
                <a:latin typeface="Arial MT"/>
                <a:cs typeface="Arial MT"/>
              </a:rPr>
              <a:t> </a:t>
            </a:r>
            <a:r>
              <a:rPr dirty="0" sz="1400" spc="50">
                <a:latin typeface="Arial MT"/>
                <a:cs typeface="Arial MT"/>
              </a:rPr>
              <a:t>Latha, </a:t>
            </a:r>
            <a:r>
              <a:rPr dirty="0" sz="1400" spc="90">
                <a:latin typeface="Arial MT"/>
                <a:cs typeface="Arial MT"/>
              </a:rPr>
              <a:t>lecturer</a:t>
            </a:r>
            <a:r>
              <a:rPr dirty="0" sz="1400" spc="-35">
                <a:latin typeface="Arial MT"/>
                <a:cs typeface="Arial MT"/>
              </a:rPr>
              <a:t> </a:t>
            </a:r>
            <a:r>
              <a:rPr dirty="0" sz="1400" spc="70">
                <a:latin typeface="Arial MT"/>
                <a:cs typeface="Arial MT"/>
              </a:rPr>
              <a:t>in</a:t>
            </a:r>
            <a:r>
              <a:rPr dirty="0" sz="1400" spc="-45">
                <a:latin typeface="Arial MT"/>
                <a:cs typeface="Arial MT"/>
              </a:rPr>
              <a:t> </a:t>
            </a:r>
            <a:r>
              <a:rPr dirty="0" sz="1400" spc="35">
                <a:latin typeface="Arial MT"/>
                <a:cs typeface="Arial MT"/>
              </a:rPr>
              <a:t>Zoology, </a:t>
            </a:r>
            <a:r>
              <a:rPr dirty="0" sz="1400">
                <a:latin typeface="Arial MT"/>
                <a:cs typeface="Arial MT"/>
              </a:rPr>
              <a:t>GCW(A),</a:t>
            </a:r>
            <a:r>
              <a:rPr dirty="0" sz="1400" spc="70">
                <a:latin typeface="Arial MT"/>
                <a:cs typeface="Arial MT"/>
              </a:rPr>
              <a:t> </a:t>
            </a:r>
            <a:r>
              <a:rPr dirty="0" sz="1400">
                <a:latin typeface="Arial MT"/>
                <a:cs typeface="Arial MT"/>
              </a:rPr>
              <a:t>On</a:t>
            </a:r>
            <a:r>
              <a:rPr dirty="0" sz="1400" spc="25">
                <a:latin typeface="Arial MT"/>
                <a:cs typeface="Arial MT"/>
              </a:rPr>
              <a:t> </a:t>
            </a:r>
            <a:r>
              <a:rPr dirty="0" sz="1400" spc="90">
                <a:latin typeface="Arial MT"/>
                <a:cs typeface="Arial MT"/>
              </a:rPr>
              <a:t>duty</a:t>
            </a:r>
            <a:r>
              <a:rPr dirty="0" sz="1400" spc="40">
                <a:latin typeface="Arial MT"/>
                <a:cs typeface="Arial MT"/>
              </a:rPr>
              <a:t> </a:t>
            </a:r>
            <a:r>
              <a:rPr dirty="0" sz="1400" spc="-10">
                <a:latin typeface="Arial MT"/>
                <a:cs typeface="Arial MT"/>
              </a:rPr>
              <a:t>basis, </a:t>
            </a:r>
            <a:r>
              <a:rPr dirty="0" sz="1400" spc="35">
                <a:latin typeface="Arial MT"/>
                <a:cs typeface="Arial MT"/>
              </a:rPr>
              <a:t>Guntur.</a:t>
            </a:r>
            <a:endParaRPr sz="14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688975" y="1120139"/>
            <a:ext cx="8257540" cy="405511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u="sng" sz="2400" spc="-10" b="1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2"/>
              </a:rPr>
              <a:t>Nucleus</a:t>
            </a:r>
            <a:r>
              <a:rPr dirty="0" sz="2400" spc="-10" b="1">
                <a:latin typeface="Calibri"/>
                <a:cs typeface="Calibri"/>
              </a:rPr>
              <a:t>/</a:t>
            </a:r>
            <a:r>
              <a:rPr dirty="0" u="sng" sz="2400" spc="-10" b="1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3"/>
              </a:rPr>
              <a:t>DNA</a:t>
            </a:r>
            <a:endParaRPr sz="2400">
              <a:latin typeface="Calibri"/>
              <a:cs typeface="Calibri"/>
            </a:endParaRPr>
          </a:p>
          <a:p>
            <a:pPr marL="232410" indent="-219710">
              <a:lnSpc>
                <a:spcPts val="2865"/>
              </a:lnSpc>
              <a:spcBef>
                <a:spcPts val="2900"/>
              </a:spcBef>
              <a:buFont typeface="Calibri"/>
              <a:buChar char="*"/>
              <a:tabLst>
                <a:tab pos="232410" algn="l"/>
              </a:tabLst>
            </a:pPr>
            <a:r>
              <a:rPr dirty="0" sz="2400">
                <a:latin typeface="Calibri"/>
                <a:cs typeface="Calibri"/>
              </a:rPr>
              <a:t>Some</a:t>
            </a:r>
            <a:r>
              <a:rPr dirty="0" sz="2400" spc="-5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of</a:t>
            </a:r>
            <a:r>
              <a:rPr dirty="0" sz="2400" spc="-3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the</a:t>
            </a:r>
            <a:r>
              <a:rPr dirty="0" sz="2400" spc="-4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main</a:t>
            </a:r>
            <a:r>
              <a:rPr dirty="0" sz="2400" spc="-4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components</a:t>
            </a:r>
            <a:r>
              <a:rPr dirty="0" sz="2400" spc="-2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of</a:t>
            </a:r>
            <a:r>
              <a:rPr dirty="0" sz="2400" spc="-3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the</a:t>
            </a:r>
            <a:r>
              <a:rPr dirty="0" sz="2400" spc="-4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nucleus</a:t>
            </a:r>
            <a:r>
              <a:rPr dirty="0" sz="2400" spc="-9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include</a:t>
            </a:r>
            <a:r>
              <a:rPr dirty="0" sz="2400" spc="-45">
                <a:latin typeface="Calibri"/>
                <a:cs typeface="Calibri"/>
              </a:rPr>
              <a:t> </a:t>
            </a:r>
            <a:r>
              <a:rPr dirty="0" sz="2400" spc="-25">
                <a:latin typeface="Calibri"/>
                <a:cs typeface="Calibri"/>
              </a:rPr>
              <a:t>the</a:t>
            </a:r>
            <a:endParaRPr sz="2400">
              <a:latin typeface="Calibri"/>
              <a:cs typeface="Calibri"/>
            </a:endParaRPr>
          </a:p>
          <a:p>
            <a:pPr marL="12700">
              <a:lnSpc>
                <a:spcPts val="2865"/>
              </a:lnSpc>
            </a:pPr>
            <a:r>
              <a:rPr dirty="0" sz="2400">
                <a:latin typeface="Calibri"/>
                <a:cs typeface="Calibri"/>
              </a:rPr>
              <a:t>chromatic,</a:t>
            </a:r>
            <a:r>
              <a:rPr dirty="0" sz="2400" spc="-40">
                <a:latin typeface="Calibri"/>
                <a:cs typeface="Calibri"/>
              </a:rPr>
              <a:t> </a:t>
            </a:r>
            <a:r>
              <a:rPr dirty="0" sz="2400" spc="-10">
                <a:latin typeface="Calibri"/>
                <a:cs typeface="Calibri"/>
              </a:rPr>
              <a:t>nucleoplasm/nuclear</a:t>
            </a:r>
            <a:r>
              <a:rPr dirty="0" sz="2400" spc="-5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sap</a:t>
            </a:r>
            <a:r>
              <a:rPr dirty="0" sz="2400" spc="-2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and</a:t>
            </a:r>
            <a:r>
              <a:rPr dirty="0" sz="2400" spc="-3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the</a:t>
            </a:r>
            <a:r>
              <a:rPr dirty="0" sz="2400" spc="-30">
                <a:latin typeface="Calibri"/>
                <a:cs typeface="Calibri"/>
              </a:rPr>
              <a:t> </a:t>
            </a:r>
            <a:r>
              <a:rPr dirty="0" sz="2400" spc="-10">
                <a:latin typeface="Calibri"/>
                <a:cs typeface="Calibri"/>
              </a:rPr>
              <a:t>nucleolus.</a:t>
            </a:r>
            <a:endParaRPr sz="2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830"/>
              </a:spcBef>
            </a:pPr>
            <a:endParaRPr sz="2400">
              <a:latin typeface="Calibri"/>
              <a:cs typeface="Calibri"/>
            </a:endParaRPr>
          </a:p>
          <a:p>
            <a:pPr marL="232410" indent="-219710">
              <a:lnSpc>
                <a:spcPct val="100000"/>
              </a:lnSpc>
              <a:buFont typeface="Calibri"/>
              <a:buChar char="*"/>
              <a:tabLst>
                <a:tab pos="232410" algn="l"/>
              </a:tabLst>
            </a:pPr>
            <a:r>
              <a:rPr dirty="0" sz="2400">
                <a:latin typeface="Calibri"/>
                <a:cs typeface="Calibri"/>
              </a:rPr>
              <a:t>The</a:t>
            </a:r>
            <a:r>
              <a:rPr dirty="0" sz="2400" spc="-5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nucleus</a:t>
            </a:r>
            <a:r>
              <a:rPr dirty="0" sz="2400" spc="-2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houses</a:t>
            </a:r>
            <a:r>
              <a:rPr dirty="0" sz="2400" spc="-9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DNA</a:t>
            </a:r>
            <a:r>
              <a:rPr dirty="0" sz="2400" spc="-9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(the</a:t>
            </a:r>
            <a:r>
              <a:rPr dirty="0" sz="2400" spc="-55">
                <a:latin typeface="Calibri"/>
                <a:cs typeface="Calibri"/>
              </a:rPr>
              <a:t> </a:t>
            </a:r>
            <a:r>
              <a:rPr dirty="0" sz="2400" spc="-10">
                <a:latin typeface="Calibri"/>
                <a:cs typeface="Calibri"/>
              </a:rPr>
              <a:t>hereditary</a:t>
            </a:r>
            <a:r>
              <a:rPr dirty="0" sz="2400" spc="-3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material)</a:t>
            </a:r>
            <a:r>
              <a:rPr dirty="0" sz="2400" spc="-4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as</a:t>
            </a:r>
            <a:r>
              <a:rPr dirty="0" sz="2400" spc="-2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well</a:t>
            </a:r>
            <a:r>
              <a:rPr dirty="0" sz="2400" spc="-80">
                <a:latin typeface="Calibri"/>
                <a:cs typeface="Calibri"/>
              </a:rPr>
              <a:t> </a:t>
            </a:r>
            <a:r>
              <a:rPr dirty="0" sz="2400" spc="-25">
                <a:latin typeface="Calibri"/>
                <a:cs typeface="Calibri"/>
              </a:rPr>
              <a:t>as</a:t>
            </a:r>
            <a:endParaRPr sz="2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45"/>
              </a:spcBef>
            </a:pPr>
            <a:r>
              <a:rPr dirty="0" sz="2400">
                <a:latin typeface="Calibri"/>
                <a:cs typeface="Calibri"/>
              </a:rPr>
              <a:t>various</a:t>
            </a:r>
            <a:r>
              <a:rPr dirty="0" sz="2400" spc="-10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proteins</a:t>
            </a:r>
            <a:r>
              <a:rPr dirty="0" sz="2400" spc="-3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and</a:t>
            </a:r>
            <a:r>
              <a:rPr dirty="0" sz="2400" spc="-5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the</a:t>
            </a:r>
            <a:r>
              <a:rPr dirty="0" sz="2400" spc="5">
                <a:latin typeface="Calibri"/>
                <a:cs typeface="Calibri"/>
              </a:rPr>
              <a:t> </a:t>
            </a:r>
            <a:r>
              <a:rPr dirty="0" sz="2400" spc="-10">
                <a:latin typeface="Calibri"/>
                <a:cs typeface="Calibri"/>
              </a:rPr>
              <a:t>nucleolus.</a:t>
            </a:r>
            <a:endParaRPr sz="2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830"/>
              </a:spcBef>
            </a:pPr>
            <a:endParaRPr sz="2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dirty="0" sz="2400">
                <a:latin typeface="Calibri"/>
                <a:cs typeface="Calibri"/>
              </a:rPr>
              <a:t>In</a:t>
            </a:r>
            <a:r>
              <a:rPr dirty="0" sz="2400" spc="-5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eukaryotic</a:t>
            </a:r>
            <a:r>
              <a:rPr dirty="0" sz="2400" spc="-3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cells,</a:t>
            </a:r>
            <a:r>
              <a:rPr dirty="0" sz="2400" spc="-6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the</a:t>
            </a:r>
            <a:r>
              <a:rPr dirty="0" sz="2400" spc="1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nucleus</a:t>
            </a:r>
            <a:r>
              <a:rPr dirty="0" sz="2400" spc="-3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is</a:t>
            </a:r>
            <a:r>
              <a:rPr dirty="0" sz="2400" spc="-3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enclosed</a:t>
            </a:r>
            <a:r>
              <a:rPr dirty="0" sz="2400" spc="-5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in</a:t>
            </a:r>
            <a:r>
              <a:rPr dirty="0" sz="2400" spc="-5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a</a:t>
            </a:r>
            <a:r>
              <a:rPr dirty="0" sz="2400" spc="-8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nuclear</a:t>
            </a:r>
            <a:r>
              <a:rPr dirty="0" sz="2400" spc="-5">
                <a:latin typeface="Calibri"/>
                <a:cs typeface="Calibri"/>
              </a:rPr>
              <a:t> </a:t>
            </a:r>
            <a:r>
              <a:rPr dirty="0" sz="2400" spc="-10">
                <a:latin typeface="Calibri"/>
                <a:cs typeface="Calibri"/>
              </a:rPr>
              <a:t>membrane.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536575" y="1912302"/>
            <a:ext cx="8024495" cy="295719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 marR="395605">
              <a:lnSpc>
                <a:spcPct val="100400"/>
              </a:lnSpc>
              <a:spcBef>
                <a:spcPts val="90"/>
              </a:spcBef>
            </a:pPr>
            <a:r>
              <a:rPr dirty="0" sz="2400">
                <a:latin typeface="Calibri"/>
                <a:cs typeface="Calibri"/>
              </a:rPr>
              <a:t>It</a:t>
            </a:r>
            <a:r>
              <a:rPr dirty="0" sz="2400" spc="-6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is</a:t>
            </a:r>
            <a:r>
              <a:rPr dirty="0" sz="2400" spc="-5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the</a:t>
            </a:r>
            <a:r>
              <a:rPr dirty="0" sz="2400" spc="-10">
                <a:latin typeface="Calibri"/>
                <a:cs typeface="Calibri"/>
              </a:rPr>
              <a:t> </a:t>
            </a:r>
            <a:r>
              <a:rPr dirty="0" sz="2400" spc="-20">
                <a:latin typeface="Calibri"/>
                <a:cs typeface="Calibri"/>
              </a:rPr>
              <a:t>organelle</a:t>
            </a:r>
            <a:r>
              <a:rPr dirty="0" sz="2400" spc="-7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that</a:t>
            </a:r>
            <a:r>
              <a:rPr dirty="0" sz="2400" spc="-6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controls</a:t>
            </a:r>
            <a:r>
              <a:rPr dirty="0" sz="2400" spc="-5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the</a:t>
            </a:r>
            <a:r>
              <a:rPr dirty="0" sz="2400" spc="-7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hereditary</a:t>
            </a:r>
            <a:r>
              <a:rPr dirty="0" sz="2400" spc="-6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traits</a:t>
            </a:r>
            <a:r>
              <a:rPr dirty="0" sz="2400" spc="-4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of</a:t>
            </a:r>
            <a:r>
              <a:rPr dirty="0" sz="2400" spc="-65">
                <a:latin typeface="Calibri"/>
                <a:cs typeface="Calibri"/>
              </a:rPr>
              <a:t> </a:t>
            </a:r>
            <a:r>
              <a:rPr dirty="0" sz="2400" spc="-25">
                <a:latin typeface="Calibri"/>
                <a:cs typeface="Calibri"/>
              </a:rPr>
              <a:t>an </a:t>
            </a:r>
            <a:r>
              <a:rPr dirty="0" sz="2400">
                <a:latin typeface="Calibri"/>
                <a:cs typeface="Calibri"/>
              </a:rPr>
              <a:t>organism</a:t>
            </a:r>
            <a:r>
              <a:rPr dirty="0" sz="2400" spc="-7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by</a:t>
            </a:r>
            <a:r>
              <a:rPr dirty="0" sz="2400" spc="-6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directing</a:t>
            </a:r>
            <a:r>
              <a:rPr dirty="0" sz="2400" spc="-10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such</a:t>
            </a:r>
            <a:r>
              <a:rPr dirty="0" sz="2400" spc="-9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processes</a:t>
            </a:r>
            <a:r>
              <a:rPr dirty="0" sz="2400" spc="-6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as</a:t>
            </a:r>
            <a:r>
              <a:rPr dirty="0" sz="2400" spc="-7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protein</a:t>
            </a:r>
            <a:r>
              <a:rPr dirty="0" sz="2400" spc="-90">
                <a:latin typeface="Calibri"/>
                <a:cs typeface="Calibri"/>
              </a:rPr>
              <a:t> </a:t>
            </a:r>
            <a:r>
              <a:rPr dirty="0" sz="2400" spc="-10">
                <a:latin typeface="Calibri"/>
                <a:cs typeface="Calibri"/>
              </a:rPr>
              <a:t>synthesis</a:t>
            </a:r>
            <a:r>
              <a:rPr dirty="0" sz="2400" spc="-70">
                <a:latin typeface="Calibri"/>
                <a:cs typeface="Calibri"/>
              </a:rPr>
              <a:t> </a:t>
            </a:r>
            <a:r>
              <a:rPr dirty="0" sz="2400" spc="-25">
                <a:latin typeface="Calibri"/>
                <a:cs typeface="Calibri"/>
              </a:rPr>
              <a:t>and </a:t>
            </a:r>
            <a:r>
              <a:rPr dirty="0" sz="2400">
                <a:latin typeface="Calibri"/>
                <a:cs typeface="Calibri"/>
              </a:rPr>
              <a:t>cell</a:t>
            </a:r>
            <a:r>
              <a:rPr dirty="0" sz="2400" spc="-6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division</a:t>
            </a:r>
            <a:r>
              <a:rPr dirty="0" sz="2400" spc="-3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among</a:t>
            </a:r>
            <a:r>
              <a:rPr dirty="0" sz="2400" spc="-45">
                <a:latin typeface="Calibri"/>
                <a:cs typeface="Calibri"/>
              </a:rPr>
              <a:t> </a:t>
            </a:r>
            <a:r>
              <a:rPr dirty="0" sz="2400" spc="-10">
                <a:latin typeface="Calibri"/>
                <a:cs typeface="Calibri"/>
              </a:rPr>
              <a:t>others.</a:t>
            </a:r>
            <a:endParaRPr sz="2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85"/>
              </a:spcBef>
            </a:pPr>
            <a:endParaRPr sz="2400">
              <a:latin typeface="Calibri"/>
              <a:cs typeface="Calibri"/>
            </a:endParaRPr>
          </a:p>
          <a:p>
            <a:pPr marL="12700" marR="5080">
              <a:lnSpc>
                <a:spcPts val="2860"/>
              </a:lnSpc>
            </a:pPr>
            <a:r>
              <a:rPr dirty="0" sz="2400">
                <a:latin typeface="Calibri"/>
                <a:cs typeface="Calibri"/>
              </a:rPr>
              <a:t>For</a:t>
            </a:r>
            <a:r>
              <a:rPr dirty="0" sz="2400" spc="-70">
                <a:latin typeface="Calibri"/>
                <a:cs typeface="Calibri"/>
              </a:rPr>
              <a:t> </a:t>
            </a:r>
            <a:r>
              <a:rPr dirty="0" sz="2400" spc="-10">
                <a:latin typeface="Calibri"/>
                <a:cs typeface="Calibri"/>
              </a:rPr>
              <a:t>prokaryotes,</a:t>
            </a:r>
            <a:r>
              <a:rPr dirty="0" sz="2400" spc="-6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the</a:t>
            </a:r>
            <a:r>
              <a:rPr dirty="0" sz="2400" spc="-5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DNA</a:t>
            </a:r>
            <a:r>
              <a:rPr dirty="0" sz="2400" spc="-2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lacks</a:t>
            </a:r>
            <a:r>
              <a:rPr dirty="0" sz="2400" spc="-3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a</a:t>
            </a:r>
            <a:r>
              <a:rPr dirty="0" sz="2400" spc="-8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nuclear</a:t>
            </a:r>
            <a:r>
              <a:rPr dirty="0" sz="2400" spc="-5">
                <a:latin typeface="Calibri"/>
                <a:cs typeface="Calibri"/>
              </a:rPr>
              <a:t> </a:t>
            </a:r>
            <a:r>
              <a:rPr dirty="0" sz="2400" spc="-10">
                <a:latin typeface="Calibri"/>
                <a:cs typeface="Calibri"/>
              </a:rPr>
              <a:t>membrane.</a:t>
            </a:r>
            <a:r>
              <a:rPr dirty="0" sz="2400" spc="-6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The</a:t>
            </a:r>
            <a:r>
              <a:rPr dirty="0" sz="2400" spc="-55">
                <a:latin typeface="Calibri"/>
                <a:cs typeface="Calibri"/>
              </a:rPr>
              <a:t> </a:t>
            </a:r>
            <a:r>
              <a:rPr dirty="0" sz="2400" spc="-10">
                <a:latin typeface="Calibri"/>
                <a:cs typeface="Calibri"/>
              </a:rPr>
              <a:t>genetic </a:t>
            </a:r>
            <a:r>
              <a:rPr dirty="0" sz="2400">
                <a:latin typeface="Calibri"/>
                <a:cs typeface="Calibri"/>
              </a:rPr>
              <a:t>material</a:t>
            </a:r>
            <a:r>
              <a:rPr dirty="0" sz="2400" spc="-9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is</a:t>
            </a:r>
            <a:r>
              <a:rPr dirty="0" sz="2400" spc="-100">
                <a:latin typeface="Calibri"/>
                <a:cs typeface="Calibri"/>
              </a:rPr>
              <a:t> </a:t>
            </a:r>
            <a:r>
              <a:rPr dirty="0" sz="2400" spc="-10">
                <a:latin typeface="Calibri"/>
                <a:cs typeface="Calibri"/>
              </a:rPr>
              <a:t>therefore</a:t>
            </a:r>
            <a:r>
              <a:rPr dirty="0" sz="2400" spc="-6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bound</a:t>
            </a:r>
            <a:r>
              <a:rPr dirty="0" sz="2400" spc="-6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in</a:t>
            </a:r>
            <a:r>
              <a:rPr dirty="0" sz="2400" spc="-6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the</a:t>
            </a:r>
            <a:r>
              <a:rPr dirty="0" sz="2400" spc="-6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nucleotide</a:t>
            </a:r>
            <a:r>
              <a:rPr dirty="0" sz="2400" spc="-65">
                <a:latin typeface="Calibri"/>
                <a:cs typeface="Calibri"/>
              </a:rPr>
              <a:t> </a:t>
            </a:r>
            <a:r>
              <a:rPr dirty="0" sz="2400" spc="-10">
                <a:latin typeface="Calibri"/>
                <a:cs typeface="Calibri"/>
              </a:rPr>
              <a:t>region.</a:t>
            </a:r>
            <a:endParaRPr sz="2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805"/>
              </a:spcBef>
            </a:pPr>
            <a:r>
              <a:rPr dirty="0" sz="2400" b="1">
                <a:latin typeface="Calibri"/>
                <a:cs typeface="Calibri"/>
              </a:rPr>
              <a:t>*</a:t>
            </a:r>
            <a:r>
              <a:rPr dirty="0" sz="2400" spc="-75" b="1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The</a:t>
            </a:r>
            <a:r>
              <a:rPr dirty="0" sz="2400" spc="-8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nucleolus</a:t>
            </a:r>
            <a:r>
              <a:rPr dirty="0" sz="2400" spc="-6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plays</a:t>
            </a:r>
            <a:r>
              <a:rPr dirty="0" sz="2400" spc="-6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an</a:t>
            </a:r>
            <a:r>
              <a:rPr dirty="0" sz="2400" spc="-8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important</a:t>
            </a:r>
            <a:r>
              <a:rPr dirty="0" sz="2400" spc="-7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role</a:t>
            </a:r>
            <a:r>
              <a:rPr dirty="0" sz="2400" spc="-2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in</a:t>
            </a:r>
            <a:r>
              <a:rPr dirty="0" sz="2400" spc="-8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ribosome</a:t>
            </a:r>
            <a:r>
              <a:rPr dirty="0" sz="2400" spc="-85">
                <a:latin typeface="Calibri"/>
                <a:cs typeface="Calibri"/>
              </a:rPr>
              <a:t> </a:t>
            </a:r>
            <a:r>
              <a:rPr dirty="0" sz="2400" spc="-10">
                <a:latin typeface="Calibri"/>
                <a:cs typeface="Calibri"/>
              </a:rPr>
              <a:t>production.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95400" y="1219200"/>
            <a:ext cx="6829425" cy="44577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688975" y="633730"/>
            <a:ext cx="7896859" cy="5151755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u="sng" sz="2750" spc="-10" b="1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2"/>
              </a:rPr>
              <a:t>Ribosome</a:t>
            </a:r>
            <a:endParaRPr sz="2750">
              <a:latin typeface="Calibri"/>
              <a:cs typeface="Calibri"/>
            </a:endParaRPr>
          </a:p>
          <a:p>
            <a:pPr marL="12700" marR="414655">
              <a:lnSpc>
                <a:spcPct val="102400"/>
              </a:lnSpc>
              <a:spcBef>
                <a:spcPts val="3304"/>
              </a:spcBef>
            </a:pPr>
            <a:r>
              <a:rPr dirty="0" sz="2750">
                <a:latin typeface="Calibri"/>
                <a:cs typeface="Calibri"/>
              </a:rPr>
              <a:t>Ribosomes</a:t>
            </a:r>
            <a:r>
              <a:rPr dirty="0" sz="2750" spc="40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are</a:t>
            </a:r>
            <a:r>
              <a:rPr dirty="0" sz="2750" spc="40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tiny</a:t>
            </a:r>
            <a:r>
              <a:rPr dirty="0" sz="2750" spc="95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organelles</a:t>
            </a:r>
            <a:r>
              <a:rPr dirty="0" sz="2750" spc="35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that</a:t>
            </a:r>
            <a:r>
              <a:rPr dirty="0" sz="2750" spc="45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contain</a:t>
            </a:r>
            <a:r>
              <a:rPr dirty="0" sz="2750" spc="40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RNA</a:t>
            </a:r>
            <a:r>
              <a:rPr dirty="0" sz="2750" spc="120">
                <a:latin typeface="Calibri"/>
                <a:cs typeface="Calibri"/>
              </a:rPr>
              <a:t> </a:t>
            </a:r>
            <a:r>
              <a:rPr dirty="0" sz="2750" spc="-25">
                <a:latin typeface="Calibri"/>
                <a:cs typeface="Calibri"/>
              </a:rPr>
              <a:t>and </a:t>
            </a:r>
            <a:r>
              <a:rPr dirty="0" sz="2750">
                <a:latin typeface="Calibri"/>
                <a:cs typeface="Calibri"/>
              </a:rPr>
              <a:t>specific</a:t>
            </a:r>
            <a:r>
              <a:rPr dirty="0" sz="2750" spc="60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proteins</a:t>
            </a:r>
            <a:r>
              <a:rPr dirty="0" sz="2750" spc="85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within</a:t>
            </a:r>
            <a:r>
              <a:rPr dirty="0" sz="2750" spc="85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the</a:t>
            </a:r>
            <a:r>
              <a:rPr dirty="0" sz="2750" spc="90">
                <a:latin typeface="Calibri"/>
                <a:cs typeface="Calibri"/>
              </a:rPr>
              <a:t> </a:t>
            </a:r>
            <a:r>
              <a:rPr dirty="0" sz="2750" spc="-10">
                <a:latin typeface="Calibri"/>
                <a:cs typeface="Calibri"/>
              </a:rPr>
              <a:t>cytoplasm.</a:t>
            </a:r>
            <a:endParaRPr sz="27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60"/>
              </a:spcBef>
            </a:pPr>
            <a:endParaRPr sz="2750">
              <a:latin typeface="Calibri"/>
              <a:cs typeface="Calibri"/>
            </a:endParaRPr>
          </a:p>
          <a:p>
            <a:pPr marL="12700" marR="5080">
              <a:lnSpc>
                <a:spcPct val="101200"/>
              </a:lnSpc>
              <a:spcBef>
                <a:spcPts val="5"/>
              </a:spcBef>
            </a:pPr>
            <a:r>
              <a:rPr dirty="0" sz="2750">
                <a:latin typeface="Calibri"/>
                <a:cs typeface="Calibri"/>
              </a:rPr>
              <a:t>Within</a:t>
            </a:r>
            <a:r>
              <a:rPr dirty="0" sz="2750" spc="120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the</a:t>
            </a:r>
            <a:r>
              <a:rPr dirty="0" sz="2750" spc="60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cell,</a:t>
            </a:r>
            <a:r>
              <a:rPr dirty="0" sz="2750" spc="60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ribosomes</a:t>
            </a:r>
            <a:r>
              <a:rPr dirty="0" sz="2750" spc="55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are</a:t>
            </a:r>
            <a:r>
              <a:rPr dirty="0" sz="2750" spc="50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directly</a:t>
            </a:r>
            <a:r>
              <a:rPr dirty="0" sz="2750" spc="105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involved</a:t>
            </a:r>
            <a:r>
              <a:rPr dirty="0" sz="2750" spc="55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in</a:t>
            </a:r>
            <a:r>
              <a:rPr dirty="0" sz="2750" spc="50">
                <a:latin typeface="Calibri"/>
                <a:cs typeface="Calibri"/>
              </a:rPr>
              <a:t> </a:t>
            </a:r>
            <a:r>
              <a:rPr dirty="0" sz="2750" spc="-25">
                <a:latin typeface="Calibri"/>
                <a:cs typeface="Calibri"/>
              </a:rPr>
              <a:t>the </a:t>
            </a:r>
            <a:r>
              <a:rPr dirty="0" sz="2750">
                <a:latin typeface="Calibri"/>
                <a:cs typeface="Calibri"/>
              </a:rPr>
              <a:t>manufacture</a:t>
            </a:r>
            <a:r>
              <a:rPr dirty="0" sz="2750" spc="90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of</a:t>
            </a:r>
            <a:r>
              <a:rPr dirty="0" sz="2750" spc="15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proteins</a:t>
            </a:r>
            <a:r>
              <a:rPr dirty="0" sz="2750" spc="75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by</a:t>
            </a:r>
            <a:r>
              <a:rPr dirty="0" sz="2750" spc="50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using</a:t>
            </a:r>
            <a:r>
              <a:rPr dirty="0" sz="2750" spc="80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their</a:t>
            </a:r>
            <a:r>
              <a:rPr dirty="0" sz="2750" spc="45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RNA</a:t>
            </a:r>
            <a:r>
              <a:rPr dirty="0" sz="2750" spc="80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and</a:t>
            </a:r>
            <a:r>
              <a:rPr dirty="0" sz="2750" spc="80">
                <a:latin typeface="Calibri"/>
                <a:cs typeface="Calibri"/>
              </a:rPr>
              <a:t> </a:t>
            </a:r>
            <a:r>
              <a:rPr dirty="0" sz="2750" spc="-10">
                <a:latin typeface="Calibri"/>
                <a:cs typeface="Calibri"/>
              </a:rPr>
              <a:t>amino acids.</a:t>
            </a:r>
            <a:endParaRPr sz="27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2750">
              <a:latin typeface="Calibri"/>
              <a:cs typeface="Calibri"/>
            </a:endParaRPr>
          </a:p>
          <a:p>
            <a:pPr marL="12700" marR="873760">
              <a:lnSpc>
                <a:spcPct val="102400"/>
              </a:lnSpc>
            </a:pPr>
            <a:r>
              <a:rPr dirty="0" sz="2750">
                <a:latin typeface="Calibri"/>
                <a:cs typeface="Calibri"/>
              </a:rPr>
              <a:t>This</a:t>
            </a:r>
            <a:r>
              <a:rPr dirty="0" sz="2750" spc="120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process</a:t>
            </a:r>
            <a:r>
              <a:rPr dirty="0" sz="2750" spc="60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involves</a:t>
            </a:r>
            <a:r>
              <a:rPr dirty="0" sz="2750" spc="60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decoding</a:t>
            </a:r>
            <a:r>
              <a:rPr dirty="0" sz="2750" spc="55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the</a:t>
            </a:r>
            <a:r>
              <a:rPr dirty="0" sz="2750" spc="60">
                <a:latin typeface="Calibri"/>
                <a:cs typeface="Calibri"/>
              </a:rPr>
              <a:t> </a:t>
            </a:r>
            <a:r>
              <a:rPr dirty="0" sz="2750" spc="-10">
                <a:latin typeface="Calibri"/>
                <a:cs typeface="Calibri"/>
              </a:rPr>
              <a:t>information </a:t>
            </a:r>
            <a:r>
              <a:rPr dirty="0" sz="2750">
                <a:latin typeface="Calibri"/>
                <a:cs typeface="Calibri"/>
              </a:rPr>
              <a:t>contained</a:t>
            </a:r>
            <a:r>
              <a:rPr dirty="0" sz="2750" spc="60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in</a:t>
            </a:r>
            <a:r>
              <a:rPr dirty="0" sz="2750" spc="65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the</a:t>
            </a:r>
            <a:r>
              <a:rPr dirty="0" sz="2750" spc="75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mRNA</a:t>
            </a:r>
            <a:r>
              <a:rPr dirty="0" sz="2750" spc="150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and</a:t>
            </a:r>
            <a:r>
              <a:rPr dirty="0" sz="2750" spc="65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using</a:t>
            </a:r>
            <a:r>
              <a:rPr dirty="0" sz="2750" spc="75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amino</a:t>
            </a:r>
            <a:r>
              <a:rPr dirty="0" sz="2750" spc="60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acids</a:t>
            </a:r>
            <a:r>
              <a:rPr dirty="0" sz="2750" spc="75">
                <a:latin typeface="Calibri"/>
                <a:cs typeface="Calibri"/>
              </a:rPr>
              <a:t> </a:t>
            </a:r>
            <a:r>
              <a:rPr dirty="0" sz="2750" spc="-25">
                <a:latin typeface="Calibri"/>
                <a:cs typeface="Calibri"/>
              </a:rPr>
              <a:t>to </a:t>
            </a:r>
            <a:r>
              <a:rPr dirty="0" sz="2750">
                <a:latin typeface="Calibri"/>
                <a:cs typeface="Calibri"/>
              </a:rPr>
              <a:t>produce</a:t>
            </a:r>
            <a:r>
              <a:rPr dirty="0" sz="2750" spc="60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the</a:t>
            </a:r>
            <a:r>
              <a:rPr dirty="0" sz="2750" spc="65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required</a:t>
            </a:r>
            <a:r>
              <a:rPr dirty="0" sz="2750" spc="60">
                <a:latin typeface="Calibri"/>
                <a:cs typeface="Calibri"/>
              </a:rPr>
              <a:t> </a:t>
            </a:r>
            <a:r>
              <a:rPr dirty="0" sz="2750" spc="-10">
                <a:latin typeface="Calibri"/>
                <a:cs typeface="Calibri"/>
              </a:rPr>
              <a:t>proteins.</a:t>
            </a:r>
            <a:endParaRPr sz="27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14400" y="1143000"/>
            <a:ext cx="7162800" cy="4511363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688975" y="395541"/>
            <a:ext cx="7682230" cy="58858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u="sng" sz="2400" spc="-10" b="1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2"/>
              </a:rPr>
              <a:t>Mitochondria</a:t>
            </a:r>
            <a:endParaRPr sz="2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905"/>
              </a:spcBef>
            </a:pPr>
            <a:r>
              <a:rPr dirty="0" sz="2400">
                <a:latin typeface="Calibri"/>
                <a:cs typeface="Calibri"/>
              </a:rPr>
              <a:t>Mitochondria</a:t>
            </a:r>
            <a:r>
              <a:rPr dirty="0" sz="2400" spc="-2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are</a:t>
            </a:r>
            <a:r>
              <a:rPr dirty="0" sz="2400" spc="-5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some</a:t>
            </a:r>
            <a:r>
              <a:rPr dirty="0" sz="2400" spc="-5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of</a:t>
            </a:r>
            <a:r>
              <a:rPr dirty="0" sz="2400" spc="-4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the</a:t>
            </a:r>
            <a:r>
              <a:rPr dirty="0" sz="2400" spc="-5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largest</a:t>
            </a:r>
            <a:r>
              <a:rPr dirty="0" sz="2400" spc="-40">
                <a:latin typeface="Calibri"/>
                <a:cs typeface="Calibri"/>
              </a:rPr>
              <a:t> </a:t>
            </a:r>
            <a:r>
              <a:rPr dirty="0" sz="2400" spc="-10">
                <a:latin typeface="Calibri"/>
                <a:cs typeface="Calibri"/>
              </a:rPr>
              <a:t>organelles</a:t>
            </a:r>
            <a:r>
              <a:rPr dirty="0" sz="2400" spc="-2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within</a:t>
            </a:r>
            <a:r>
              <a:rPr dirty="0" sz="2400" spc="-5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a</a:t>
            </a:r>
            <a:r>
              <a:rPr dirty="0" sz="2400" spc="-15">
                <a:latin typeface="Calibri"/>
                <a:cs typeface="Calibri"/>
              </a:rPr>
              <a:t> </a:t>
            </a:r>
            <a:r>
              <a:rPr dirty="0" sz="2400" spc="-10">
                <a:latin typeface="Calibri"/>
                <a:cs typeface="Calibri"/>
              </a:rPr>
              <a:t>cell.</a:t>
            </a:r>
            <a:endParaRPr sz="2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95"/>
              </a:spcBef>
            </a:pPr>
            <a:endParaRPr sz="2400">
              <a:latin typeface="Calibri"/>
              <a:cs typeface="Calibri"/>
            </a:endParaRPr>
          </a:p>
          <a:p>
            <a:pPr marL="12700" marR="590550">
              <a:lnSpc>
                <a:spcPts val="2850"/>
              </a:lnSpc>
            </a:pPr>
            <a:r>
              <a:rPr dirty="0" sz="2400">
                <a:latin typeface="Calibri"/>
                <a:cs typeface="Calibri"/>
              </a:rPr>
              <a:t>Compared</a:t>
            </a:r>
            <a:r>
              <a:rPr dirty="0" sz="2400" spc="-6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to</a:t>
            </a:r>
            <a:r>
              <a:rPr dirty="0" sz="2400" spc="-6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some</a:t>
            </a:r>
            <a:r>
              <a:rPr dirty="0" sz="2400" spc="-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of</a:t>
            </a:r>
            <a:r>
              <a:rPr dirty="0" sz="2400" spc="-6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the</a:t>
            </a:r>
            <a:r>
              <a:rPr dirty="0" sz="2400" spc="-6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other</a:t>
            </a:r>
            <a:r>
              <a:rPr dirty="0" sz="2400" spc="-15">
                <a:latin typeface="Calibri"/>
                <a:cs typeface="Calibri"/>
              </a:rPr>
              <a:t> </a:t>
            </a:r>
            <a:r>
              <a:rPr dirty="0" sz="2400" spc="-10">
                <a:latin typeface="Calibri"/>
                <a:cs typeface="Calibri"/>
              </a:rPr>
              <a:t>organelles,</a:t>
            </a:r>
            <a:r>
              <a:rPr dirty="0" sz="2400" spc="-70">
                <a:latin typeface="Calibri"/>
                <a:cs typeface="Calibri"/>
              </a:rPr>
              <a:t> </a:t>
            </a:r>
            <a:r>
              <a:rPr dirty="0" sz="2400" spc="-10">
                <a:latin typeface="Calibri"/>
                <a:cs typeface="Calibri"/>
              </a:rPr>
              <a:t>mitochondria </a:t>
            </a:r>
            <a:r>
              <a:rPr dirty="0" sz="2400">
                <a:latin typeface="Calibri"/>
                <a:cs typeface="Calibri"/>
              </a:rPr>
              <a:t>contain</a:t>
            </a:r>
            <a:r>
              <a:rPr dirty="0" sz="2400" spc="-7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DNA</a:t>
            </a:r>
            <a:r>
              <a:rPr dirty="0" sz="2400" spc="-4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which</a:t>
            </a:r>
            <a:r>
              <a:rPr dirty="0" sz="2400" spc="-7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makes</a:t>
            </a:r>
            <a:r>
              <a:rPr dirty="0" sz="2400" spc="-3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them</a:t>
            </a:r>
            <a:r>
              <a:rPr dirty="0" sz="2400" spc="-110">
                <a:latin typeface="Calibri"/>
                <a:cs typeface="Calibri"/>
              </a:rPr>
              <a:t> </a:t>
            </a:r>
            <a:r>
              <a:rPr dirty="0" sz="2400" spc="-10">
                <a:latin typeface="Calibri"/>
                <a:cs typeface="Calibri"/>
              </a:rPr>
              <a:t>semiautonomous.</a:t>
            </a:r>
            <a:endParaRPr sz="2400">
              <a:latin typeface="Calibri"/>
              <a:cs typeface="Calibri"/>
            </a:endParaRPr>
          </a:p>
          <a:p>
            <a:pPr marL="12700">
              <a:lnSpc>
                <a:spcPts val="2865"/>
              </a:lnSpc>
              <a:spcBef>
                <a:spcPts val="2815"/>
              </a:spcBef>
            </a:pPr>
            <a:r>
              <a:rPr dirty="0" sz="2400">
                <a:latin typeface="Calibri"/>
                <a:cs typeface="Calibri"/>
              </a:rPr>
              <a:t>Mitochondria</a:t>
            </a:r>
            <a:r>
              <a:rPr dirty="0" sz="2400" spc="-2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also</a:t>
            </a:r>
            <a:r>
              <a:rPr dirty="0" sz="2400" spc="-50">
                <a:latin typeface="Calibri"/>
                <a:cs typeface="Calibri"/>
              </a:rPr>
              <a:t> </a:t>
            </a:r>
            <a:r>
              <a:rPr dirty="0" sz="2400" spc="-10">
                <a:latin typeface="Calibri"/>
                <a:cs typeface="Calibri"/>
              </a:rPr>
              <a:t>contain</a:t>
            </a:r>
            <a:r>
              <a:rPr dirty="0" sz="2400" spc="-5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a</a:t>
            </a:r>
            <a:r>
              <a:rPr dirty="0" sz="2400" spc="-15">
                <a:latin typeface="Calibri"/>
                <a:cs typeface="Calibri"/>
              </a:rPr>
              <a:t> </a:t>
            </a:r>
            <a:r>
              <a:rPr dirty="0" sz="2400" spc="-10">
                <a:latin typeface="Calibri"/>
                <a:cs typeface="Calibri"/>
              </a:rPr>
              <a:t>double-</a:t>
            </a:r>
            <a:r>
              <a:rPr dirty="0" sz="2400">
                <a:latin typeface="Calibri"/>
                <a:cs typeface="Calibri"/>
              </a:rPr>
              <a:t>membrane</a:t>
            </a:r>
            <a:r>
              <a:rPr dirty="0" sz="2400" spc="-6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with</a:t>
            </a:r>
            <a:r>
              <a:rPr dirty="0" sz="2400" spc="-5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the</a:t>
            </a:r>
            <a:r>
              <a:rPr dirty="0" sz="2400" spc="-55">
                <a:latin typeface="Calibri"/>
                <a:cs typeface="Calibri"/>
              </a:rPr>
              <a:t> </a:t>
            </a:r>
            <a:r>
              <a:rPr dirty="0" sz="2400" spc="-10">
                <a:latin typeface="Calibri"/>
                <a:cs typeface="Calibri"/>
              </a:rPr>
              <a:t>inner</a:t>
            </a:r>
            <a:endParaRPr sz="2400">
              <a:latin typeface="Calibri"/>
              <a:cs typeface="Calibri"/>
            </a:endParaRPr>
          </a:p>
          <a:p>
            <a:pPr marL="12700">
              <a:lnSpc>
                <a:spcPts val="2865"/>
              </a:lnSpc>
            </a:pPr>
            <a:r>
              <a:rPr dirty="0" sz="2400">
                <a:latin typeface="Calibri"/>
                <a:cs typeface="Calibri"/>
              </a:rPr>
              <a:t>membrane</a:t>
            </a:r>
            <a:r>
              <a:rPr dirty="0" sz="2400" spc="-60">
                <a:latin typeface="Calibri"/>
                <a:cs typeface="Calibri"/>
              </a:rPr>
              <a:t> </a:t>
            </a:r>
            <a:r>
              <a:rPr dirty="0" sz="2400" spc="-10">
                <a:latin typeface="Calibri"/>
                <a:cs typeface="Calibri"/>
              </a:rPr>
              <a:t>folding</a:t>
            </a:r>
            <a:r>
              <a:rPr dirty="0" sz="2400" spc="-6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to</a:t>
            </a:r>
            <a:r>
              <a:rPr dirty="0" sz="2400" spc="-6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form</a:t>
            </a:r>
            <a:r>
              <a:rPr dirty="0" sz="2400" spc="-90">
                <a:latin typeface="Calibri"/>
                <a:cs typeface="Calibri"/>
              </a:rPr>
              <a:t> </a:t>
            </a:r>
            <a:r>
              <a:rPr dirty="0" sz="2400" spc="-10">
                <a:latin typeface="Calibri"/>
                <a:cs typeface="Calibri"/>
              </a:rPr>
              <a:t>cristae.</a:t>
            </a:r>
            <a:endParaRPr sz="2400">
              <a:latin typeface="Calibri"/>
              <a:cs typeface="Calibri"/>
            </a:endParaRPr>
          </a:p>
          <a:p>
            <a:pPr marL="12700" marR="230504">
              <a:lnSpc>
                <a:spcPct val="100000"/>
              </a:lnSpc>
              <a:spcBef>
                <a:spcPts val="45"/>
              </a:spcBef>
            </a:pPr>
            <a:r>
              <a:rPr dirty="0" sz="2400">
                <a:latin typeface="Calibri"/>
                <a:cs typeface="Calibri"/>
              </a:rPr>
              <a:t>Also</a:t>
            </a:r>
            <a:r>
              <a:rPr dirty="0" sz="2400" spc="-3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known</a:t>
            </a:r>
            <a:r>
              <a:rPr dirty="0" sz="2400" spc="-2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as</a:t>
            </a:r>
            <a:r>
              <a:rPr dirty="0" sz="2400" spc="-7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the</a:t>
            </a:r>
            <a:r>
              <a:rPr dirty="0" sz="2400" spc="-30">
                <a:latin typeface="Calibri"/>
                <a:cs typeface="Calibri"/>
              </a:rPr>
              <a:t> </a:t>
            </a:r>
            <a:r>
              <a:rPr dirty="0" sz="2400" spc="-10">
                <a:latin typeface="Calibri"/>
                <a:cs typeface="Calibri"/>
              </a:rPr>
              <a:t>powerhouse,</a:t>
            </a:r>
            <a:r>
              <a:rPr dirty="0" sz="2400" spc="-2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mitochondria</a:t>
            </a:r>
            <a:r>
              <a:rPr dirty="0" sz="2400" spc="-5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play </a:t>
            </a:r>
            <a:r>
              <a:rPr dirty="0" sz="2400" spc="-35">
                <a:latin typeface="Calibri"/>
                <a:cs typeface="Calibri"/>
              </a:rPr>
              <a:t>an </a:t>
            </a:r>
            <a:r>
              <a:rPr dirty="0" sz="2400">
                <a:latin typeface="Calibri"/>
                <a:cs typeface="Calibri"/>
              </a:rPr>
              <a:t>important</a:t>
            </a:r>
            <a:r>
              <a:rPr dirty="0" sz="2400" spc="-7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role</a:t>
            </a:r>
            <a:r>
              <a:rPr dirty="0" sz="2400" spc="-2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in</a:t>
            </a:r>
            <a:r>
              <a:rPr dirty="0" sz="2400" spc="-80">
                <a:latin typeface="Calibri"/>
                <a:cs typeface="Calibri"/>
              </a:rPr>
              <a:t> </a:t>
            </a:r>
            <a:r>
              <a:rPr dirty="0" sz="2400" spc="-10">
                <a:latin typeface="Calibri"/>
                <a:cs typeface="Calibri"/>
              </a:rPr>
              <a:t>respiration</a:t>
            </a:r>
            <a:r>
              <a:rPr dirty="0" sz="2400" spc="-8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where</a:t>
            </a:r>
            <a:r>
              <a:rPr dirty="0" sz="2400" spc="-9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they</a:t>
            </a:r>
            <a:r>
              <a:rPr dirty="0" sz="2400" spc="-11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generate</a:t>
            </a:r>
            <a:r>
              <a:rPr dirty="0" sz="2400" spc="-85">
                <a:latin typeface="Calibri"/>
                <a:cs typeface="Calibri"/>
              </a:rPr>
              <a:t> </a:t>
            </a:r>
            <a:r>
              <a:rPr dirty="0" sz="2400" spc="-25">
                <a:latin typeface="Calibri"/>
                <a:cs typeface="Calibri"/>
              </a:rPr>
              <a:t>ATP </a:t>
            </a:r>
            <a:r>
              <a:rPr dirty="0" sz="2400">
                <a:latin typeface="Calibri"/>
                <a:cs typeface="Calibri"/>
              </a:rPr>
              <a:t>(adenosine</a:t>
            </a:r>
            <a:r>
              <a:rPr dirty="0" sz="2400" spc="-40">
                <a:latin typeface="Calibri"/>
                <a:cs typeface="Calibri"/>
              </a:rPr>
              <a:t> </a:t>
            </a:r>
            <a:r>
              <a:rPr dirty="0" sz="2400" spc="-10">
                <a:latin typeface="Calibri"/>
                <a:cs typeface="Calibri"/>
              </a:rPr>
              <a:t>triphosphate)</a:t>
            </a:r>
            <a:r>
              <a:rPr dirty="0" sz="2400" spc="-5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from</a:t>
            </a:r>
            <a:r>
              <a:rPr dirty="0" sz="2400" spc="-30">
                <a:latin typeface="Calibri"/>
                <a:cs typeface="Calibri"/>
              </a:rPr>
              <a:t> </a:t>
            </a:r>
            <a:r>
              <a:rPr dirty="0" sz="2400" spc="-20">
                <a:latin typeface="Calibri"/>
                <a:cs typeface="Calibri"/>
              </a:rPr>
              <a:t>substrates</a:t>
            </a:r>
            <a:r>
              <a:rPr dirty="0" sz="2400" spc="-10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in</a:t>
            </a:r>
            <a:r>
              <a:rPr dirty="0" sz="2400" spc="-5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the</a:t>
            </a:r>
            <a:r>
              <a:rPr dirty="0" sz="2400" spc="-6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presence</a:t>
            </a:r>
            <a:r>
              <a:rPr dirty="0" sz="2400" spc="-60">
                <a:latin typeface="Calibri"/>
                <a:cs typeface="Calibri"/>
              </a:rPr>
              <a:t> </a:t>
            </a:r>
            <a:r>
              <a:rPr dirty="0" sz="2400" spc="-25">
                <a:latin typeface="Calibri"/>
                <a:cs typeface="Calibri"/>
              </a:rPr>
              <a:t>of </a:t>
            </a:r>
            <a:r>
              <a:rPr dirty="0" sz="2400" spc="-10">
                <a:latin typeface="Calibri"/>
                <a:cs typeface="Calibri"/>
              </a:rPr>
              <a:t>oxygen.</a:t>
            </a:r>
            <a:endParaRPr sz="2400">
              <a:latin typeface="Calibri"/>
              <a:cs typeface="Calibri"/>
            </a:endParaRPr>
          </a:p>
          <a:p>
            <a:pPr marL="12700">
              <a:lnSpc>
                <a:spcPts val="2870"/>
              </a:lnSpc>
              <a:spcBef>
                <a:spcPts val="2905"/>
              </a:spcBef>
            </a:pPr>
            <a:r>
              <a:rPr dirty="0" sz="2400">
                <a:latin typeface="Calibri"/>
                <a:cs typeface="Calibri"/>
              </a:rPr>
              <a:t>Using</a:t>
            </a:r>
            <a:r>
              <a:rPr dirty="0" sz="2400" spc="-6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their</a:t>
            </a:r>
            <a:r>
              <a:rPr dirty="0" sz="2400" spc="-1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DNA,</a:t>
            </a:r>
            <a:r>
              <a:rPr dirty="0" sz="2400" spc="-6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mitochondria</a:t>
            </a:r>
            <a:r>
              <a:rPr dirty="0" sz="2400" spc="-1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are</a:t>
            </a:r>
            <a:r>
              <a:rPr dirty="0" sz="2400" spc="-5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able</a:t>
            </a:r>
            <a:r>
              <a:rPr dirty="0" sz="2400" spc="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to</a:t>
            </a:r>
            <a:r>
              <a:rPr dirty="0" sz="2400" spc="-5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encode</a:t>
            </a:r>
            <a:r>
              <a:rPr dirty="0" sz="2400" spc="-5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for</a:t>
            </a:r>
            <a:r>
              <a:rPr dirty="0" sz="2400" spc="-7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some</a:t>
            </a:r>
            <a:r>
              <a:rPr dirty="0" sz="2400" spc="-55">
                <a:latin typeface="Calibri"/>
                <a:cs typeface="Calibri"/>
              </a:rPr>
              <a:t> </a:t>
            </a:r>
            <a:r>
              <a:rPr dirty="0" sz="2400" spc="-25">
                <a:latin typeface="Calibri"/>
                <a:cs typeface="Calibri"/>
              </a:rPr>
              <a:t>of</a:t>
            </a:r>
            <a:endParaRPr sz="2400">
              <a:latin typeface="Calibri"/>
              <a:cs typeface="Calibri"/>
            </a:endParaRPr>
          </a:p>
          <a:p>
            <a:pPr marL="12700">
              <a:lnSpc>
                <a:spcPts val="2870"/>
              </a:lnSpc>
            </a:pPr>
            <a:r>
              <a:rPr dirty="0" sz="2400">
                <a:latin typeface="Calibri"/>
                <a:cs typeface="Calibri"/>
              </a:rPr>
              <a:t>the</a:t>
            </a:r>
            <a:r>
              <a:rPr dirty="0" sz="2400" spc="-6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components</a:t>
            </a:r>
            <a:r>
              <a:rPr dirty="0" sz="2400" spc="-3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they</a:t>
            </a:r>
            <a:r>
              <a:rPr dirty="0" sz="2400" spc="-25">
                <a:latin typeface="Calibri"/>
                <a:cs typeface="Calibri"/>
              </a:rPr>
              <a:t> </a:t>
            </a:r>
            <a:r>
              <a:rPr dirty="0" sz="2400" spc="-10">
                <a:latin typeface="Calibri"/>
                <a:cs typeface="Calibri"/>
              </a:rPr>
              <a:t>require</a:t>
            </a:r>
            <a:r>
              <a:rPr dirty="0" sz="2400" spc="-6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to</a:t>
            </a:r>
            <a:r>
              <a:rPr dirty="0" sz="2400" spc="-60">
                <a:latin typeface="Calibri"/>
                <a:cs typeface="Calibri"/>
              </a:rPr>
              <a:t> </a:t>
            </a:r>
            <a:r>
              <a:rPr dirty="0" sz="2400" spc="-10">
                <a:latin typeface="Calibri"/>
                <a:cs typeface="Calibri"/>
              </a:rPr>
              <a:t>perform</a:t>
            </a:r>
            <a:r>
              <a:rPr dirty="0" sz="2400" spc="-10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their</a:t>
            </a:r>
            <a:r>
              <a:rPr dirty="0" sz="2400" spc="-10">
                <a:latin typeface="Calibri"/>
                <a:cs typeface="Calibri"/>
              </a:rPr>
              <a:t> functions.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61034" y="395224"/>
            <a:ext cx="7903209" cy="1308100"/>
          </a:xfrm>
          <a:prstGeom prst="rect"/>
        </p:spPr>
        <p:txBody>
          <a:bodyPr wrap="square" lIns="0" tIns="6350" rIns="0" bIns="0" rtlCol="0" vert="horz">
            <a:spAutoFit/>
          </a:bodyPr>
          <a:lstStyle/>
          <a:p>
            <a:pPr algn="ctr" marL="12065" marR="5080">
              <a:lnSpc>
                <a:spcPct val="102400"/>
              </a:lnSpc>
              <a:spcBef>
                <a:spcPts val="50"/>
              </a:spcBef>
            </a:pPr>
            <a:r>
              <a:rPr dirty="0" sz="2750" b="0">
                <a:latin typeface="Calibri"/>
                <a:cs typeface="Calibri"/>
              </a:rPr>
              <a:t>ATP</a:t>
            </a:r>
            <a:r>
              <a:rPr dirty="0" sz="2750" spc="40" b="0">
                <a:latin typeface="Calibri"/>
                <a:cs typeface="Calibri"/>
              </a:rPr>
              <a:t> </a:t>
            </a:r>
            <a:r>
              <a:rPr dirty="0" sz="2750" b="0">
                <a:latin typeface="Calibri"/>
                <a:cs typeface="Calibri"/>
              </a:rPr>
              <a:t>stores</a:t>
            </a:r>
            <a:r>
              <a:rPr dirty="0" sz="2750" spc="15" b="0">
                <a:latin typeface="Calibri"/>
                <a:cs typeface="Calibri"/>
              </a:rPr>
              <a:t> </a:t>
            </a:r>
            <a:r>
              <a:rPr dirty="0" sz="2750" b="0">
                <a:latin typeface="Calibri"/>
                <a:cs typeface="Calibri"/>
              </a:rPr>
              <a:t>energy</a:t>
            </a:r>
            <a:r>
              <a:rPr dirty="0" sz="2750" spc="-10" b="0">
                <a:latin typeface="Calibri"/>
                <a:cs typeface="Calibri"/>
              </a:rPr>
              <a:t> </a:t>
            </a:r>
            <a:r>
              <a:rPr dirty="0" sz="2750" b="0">
                <a:latin typeface="Calibri"/>
                <a:cs typeface="Calibri"/>
              </a:rPr>
              <a:t>in</a:t>
            </a:r>
            <a:r>
              <a:rPr dirty="0" sz="2750" spc="95" b="0">
                <a:latin typeface="Calibri"/>
                <a:cs typeface="Calibri"/>
              </a:rPr>
              <a:t> </a:t>
            </a:r>
            <a:r>
              <a:rPr dirty="0" sz="2750" b="0">
                <a:latin typeface="Calibri"/>
                <a:cs typeface="Calibri"/>
              </a:rPr>
              <a:t>the</a:t>
            </a:r>
            <a:r>
              <a:rPr dirty="0" sz="2750" spc="20" b="0">
                <a:latin typeface="Calibri"/>
                <a:cs typeface="Calibri"/>
              </a:rPr>
              <a:t> </a:t>
            </a:r>
            <a:r>
              <a:rPr dirty="0" sz="2750" b="0">
                <a:latin typeface="Calibri"/>
                <a:cs typeface="Calibri"/>
              </a:rPr>
              <a:t>form</a:t>
            </a:r>
            <a:r>
              <a:rPr dirty="0" sz="2750" spc="15" b="0">
                <a:latin typeface="Calibri"/>
                <a:cs typeface="Calibri"/>
              </a:rPr>
              <a:t> </a:t>
            </a:r>
            <a:r>
              <a:rPr dirty="0" sz="2750" b="0">
                <a:latin typeface="Calibri"/>
                <a:cs typeface="Calibri"/>
              </a:rPr>
              <a:t>of</a:t>
            </a:r>
            <a:r>
              <a:rPr dirty="0" sz="2750" spc="30" b="0">
                <a:latin typeface="Calibri"/>
                <a:cs typeface="Calibri"/>
              </a:rPr>
              <a:t> </a:t>
            </a:r>
            <a:r>
              <a:rPr dirty="0" sz="2750" b="0">
                <a:latin typeface="Calibri"/>
                <a:cs typeface="Calibri"/>
              </a:rPr>
              <a:t>chemical</a:t>
            </a:r>
            <a:r>
              <a:rPr dirty="0" sz="2750" spc="10" b="0">
                <a:latin typeface="Calibri"/>
                <a:cs typeface="Calibri"/>
              </a:rPr>
              <a:t> </a:t>
            </a:r>
            <a:r>
              <a:rPr dirty="0" sz="2750" b="0">
                <a:latin typeface="Calibri"/>
                <a:cs typeface="Calibri"/>
              </a:rPr>
              <a:t>bonds</a:t>
            </a:r>
            <a:r>
              <a:rPr dirty="0" sz="2750" spc="15" b="0">
                <a:latin typeface="Calibri"/>
                <a:cs typeface="Calibri"/>
              </a:rPr>
              <a:t> </a:t>
            </a:r>
            <a:r>
              <a:rPr dirty="0" sz="2750" b="0">
                <a:latin typeface="Calibri"/>
                <a:cs typeface="Calibri"/>
              </a:rPr>
              <a:t>and</a:t>
            </a:r>
            <a:r>
              <a:rPr dirty="0" sz="2750" spc="20" b="0">
                <a:latin typeface="Calibri"/>
                <a:cs typeface="Calibri"/>
              </a:rPr>
              <a:t> </a:t>
            </a:r>
            <a:r>
              <a:rPr dirty="0" sz="2750" spc="-25" b="0">
                <a:latin typeface="Calibri"/>
                <a:cs typeface="Calibri"/>
              </a:rPr>
              <a:t>is </a:t>
            </a:r>
            <a:r>
              <a:rPr dirty="0" sz="2750" b="0">
                <a:latin typeface="Calibri"/>
                <a:cs typeface="Calibri"/>
              </a:rPr>
              <a:t>released</a:t>
            </a:r>
            <a:r>
              <a:rPr dirty="0" sz="2750" spc="50" b="0">
                <a:latin typeface="Calibri"/>
                <a:cs typeface="Calibri"/>
              </a:rPr>
              <a:t> </a:t>
            </a:r>
            <a:r>
              <a:rPr dirty="0" sz="2750" b="0">
                <a:latin typeface="Calibri"/>
                <a:cs typeface="Calibri"/>
              </a:rPr>
              <a:t>whenever</a:t>
            </a:r>
            <a:r>
              <a:rPr dirty="0" sz="2750" spc="15" b="0">
                <a:latin typeface="Calibri"/>
                <a:cs typeface="Calibri"/>
              </a:rPr>
              <a:t> </a:t>
            </a:r>
            <a:r>
              <a:rPr dirty="0" sz="2750" b="0">
                <a:latin typeface="Calibri"/>
                <a:cs typeface="Calibri"/>
              </a:rPr>
              <a:t>it</a:t>
            </a:r>
            <a:r>
              <a:rPr dirty="0" sz="2750" spc="55" b="0">
                <a:latin typeface="Calibri"/>
                <a:cs typeface="Calibri"/>
              </a:rPr>
              <a:t> </a:t>
            </a:r>
            <a:r>
              <a:rPr dirty="0" sz="2750" b="0">
                <a:latin typeface="Calibri"/>
                <a:cs typeface="Calibri"/>
              </a:rPr>
              <a:t>is</a:t>
            </a:r>
            <a:r>
              <a:rPr dirty="0" sz="2750" spc="125" b="0">
                <a:latin typeface="Calibri"/>
                <a:cs typeface="Calibri"/>
              </a:rPr>
              <a:t> </a:t>
            </a:r>
            <a:r>
              <a:rPr dirty="0" sz="2750" b="0">
                <a:latin typeface="Calibri"/>
                <a:cs typeface="Calibri"/>
              </a:rPr>
              <a:t>needed</a:t>
            </a:r>
            <a:r>
              <a:rPr dirty="0" sz="2750" spc="125" b="0">
                <a:latin typeface="Calibri"/>
                <a:cs typeface="Calibri"/>
              </a:rPr>
              <a:t> </a:t>
            </a:r>
            <a:r>
              <a:rPr dirty="0" sz="2750" b="0">
                <a:latin typeface="Calibri"/>
                <a:cs typeface="Calibri"/>
              </a:rPr>
              <a:t>for</a:t>
            </a:r>
            <a:r>
              <a:rPr dirty="0" sz="2750" spc="15" b="0">
                <a:latin typeface="Calibri"/>
                <a:cs typeface="Calibri"/>
              </a:rPr>
              <a:t> </a:t>
            </a:r>
            <a:r>
              <a:rPr dirty="0" sz="2750" b="0">
                <a:latin typeface="Calibri"/>
                <a:cs typeface="Calibri"/>
              </a:rPr>
              <a:t>various</a:t>
            </a:r>
            <a:r>
              <a:rPr dirty="0" sz="2750" spc="45" b="0">
                <a:latin typeface="Calibri"/>
                <a:cs typeface="Calibri"/>
              </a:rPr>
              <a:t> </a:t>
            </a:r>
            <a:r>
              <a:rPr dirty="0" sz="2750" spc="-20" b="0">
                <a:latin typeface="Calibri"/>
                <a:cs typeface="Calibri"/>
              </a:rPr>
              <a:t>cell </a:t>
            </a:r>
            <a:r>
              <a:rPr dirty="0" sz="2750" spc="-10" b="0">
                <a:latin typeface="Calibri"/>
                <a:cs typeface="Calibri"/>
              </a:rPr>
              <a:t>functions.</a:t>
            </a:r>
            <a:endParaRPr sz="275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32641" y="2212091"/>
            <a:ext cx="6034332" cy="3815729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536575" y="945197"/>
            <a:ext cx="7521575" cy="3863975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u="sng" sz="2750" spc="-10" b="1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2"/>
              </a:rPr>
              <a:t>Cytoskeleton</a:t>
            </a:r>
            <a:endParaRPr sz="27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2750">
              <a:latin typeface="Calibri"/>
              <a:cs typeface="Calibri"/>
            </a:endParaRPr>
          </a:p>
          <a:p>
            <a:pPr marL="12700" marR="5080">
              <a:lnSpc>
                <a:spcPct val="101699"/>
              </a:lnSpc>
            </a:pPr>
            <a:r>
              <a:rPr dirty="0" sz="2750">
                <a:latin typeface="Calibri"/>
                <a:cs typeface="Calibri"/>
              </a:rPr>
              <a:t>The</a:t>
            </a:r>
            <a:r>
              <a:rPr dirty="0" sz="2750" spc="50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cytoskeleton</a:t>
            </a:r>
            <a:r>
              <a:rPr dirty="0" sz="2750" spc="45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is</a:t>
            </a:r>
            <a:r>
              <a:rPr dirty="0" sz="2750" spc="45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made</a:t>
            </a:r>
            <a:r>
              <a:rPr dirty="0" sz="2750" spc="45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up</a:t>
            </a:r>
            <a:r>
              <a:rPr dirty="0" sz="2750" spc="50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of</a:t>
            </a:r>
            <a:r>
              <a:rPr dirty="0" sz="2750" spc="60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microtubules</a:t>
            </a:r>
            <a:r>
              <a:rPr dirty="0" sz="2750" spc="40">
                <a:latin typeface="Calibri"/>
                <a:cs typeface="Calibri"/>
              </a:rPr>
              <a:t> </a:t>
            </a:r>
            <a:r>
              <a:rPr dirty="0" sz="2750" spc="-25">
                <a:latin typeface="Calibri"/>
                <a:cs typeface="Calibri"/>
              </a:rPr>
              <a:t>and </a:t>
            </a:r>
            <a:r>
              <a:rPr dirty="0" sz="2750">
                <a:latin typeface="Calibri"/>
                <a:cs typeface="Calibri"/>
              </a:rPr>
              <a:t>microfilaments.</a:t>
            </a:r>
            <a:r>
              <a:rPr dirty="0" sz="2750" spc="45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By</a:t>
            </a:r>
            <a:r>
              <a:rPr dirty="0" sz="2750" spc="100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spreading</a:t>
            </a:r>
            <a:r>
              <a:rPr dirty="0" sz="2750" spc="50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throughout</a:t>
            </a:r>
            <a:r>
              <a:rPr dirty="0" sz="2750" spc="50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the</a:t>
            </a:r>
            <a:r>
              <a:rPr dirty="0" sz="2750" spc="50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cell</a:t>
            </a:r>
            <a:r>
              <a:rPr dirty="0" sz="2750" spc="45">
                <a:latin typeface="Calibri"/>
                <a:cs typeface="Calibri"/>
              </a:rPr>
              <a:t> </a:t>
            </a:r>
            <a:r>
              <a:rPr dirty="0" sz="2750" spc="-25">
                <a:latin typeface="Calibri"/>
                <a:cs typeface="Calibri"/>
              </a:rPr>
              <a:t>(in </a:t>
            </a:r>
            <a:r>
              <a:rPr dirty="0" sz="2750">
                <a:latin typeface="Calibri"/>
                <a:cs typeface="Calibri"/>
              </a:rPr>
              <a:t>the</a:t>
            </a:r>
            <a:r>
              <a:rPr dirty="0" sz="2750" spc="65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cytoplasm),</a:t>
            </a:r>
            <a:r>
              <a:rPr dirty="0" sz="2750" spc="5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the</a:t>
            </a:r>
            <a:r>
              <a:rPr dirty="0" sz="2750" spc="65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cytoskeleton</a:t>
            </a:r>
            <a:r>
              <a:rPr dirty="0" sz="2750" spc="65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helps</a:t>
            </a:r>
            <a:r>
              <a:rPr dirty="0" sz="2750" spc="55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maintain</a:t>
            </a:r>
            <a:r>
              <a:rPr dirty="0" sz="2750" spc="65">
                <a:latin typeface="Calibri"/>
                <a:cs typeface="Calibri"/>
              </a:rPr>
              <a:t> </a:t>
            </a:r>
            <a:r>
              <a:rPr dirty="0" sz="2750" spc="-25">
                <a:latin typeface="Calibri"/>
                <a:cs typeface="Calibri"/>
              </a:rPr>
              <a:t>the </a:t>
            </a:r>
            <a:r>
              <a:rPr dirty="0" sz="2750">
                <a:latin typeface="Calibri"/>
                <a:cs typeface="Calibri"/>
              </a:rPr>
              <a:t>shape</a:t>
            </a:r>
            <a:r>
              <a:rPr dirty="0" sz="2750" spc="85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of</a:t>
            </a:r>
            <a:r>
              <a:rPr dirty="0" sz="2750" spc="15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the</a:t>
            </a:r>
            <a:r>
              <a:rPr dirty="0" sz="2750" spc="85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cell</a:t>
            </a:r>
            <a:r>
              <a:rPr dirty="0" sz="2750" spc="80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while</a:t>
            </a:r>
            <a:r>
              <a:rPr dirty="0" sz="2750" spc="85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also</a:t>
            </a:r>
            <a:r>
              <a:rPr dirty="0" sz="2750" spc="80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ensuring</a:t>
            </a:r>
            <a:r>
              <a:rPr dirty="0" sz="2750" spc="85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its</a:t>
            </a:r>
            <a:r>
              <a:rPr dirty="0" sz="2750" spc="75">
                <a:latin typeface="Calibri"/>
                <a:cs typeface="Calibri"/>
              </a:rPr>
              <a:t> </a:t>
            </a:r>
            <a:r>
              <a:rPr dirty="0" sz="2750" spc="-10">
                <a:latin typeface="Calibri"/>
                <a:cs typeface="Calibri"/>
              </a:rPr>
              <a:t>elasticity.</a:t>
            </a:r>
            <a:endParaRPr sz="27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05"/>
              </a:spcBef>
            </a:pPr>
            <a:endParaRPr sz="2750">
              <a:latin typeface="Calibri"/>
              <a:cs typeface="Calibri"/>
            </a:endParaRPr>
          </a:p>
          <a:p>
            <a:pPr marL="12700" marR="122555">
              <a:lnSpc>
                <a:spcPct val="100000"/>
              </a:lnSpc>
            </a:pPr>
            <a:r>
              <a:rPr dirty="0" sz="2750" b="1">
                <a:latin typeface="Calibri"/>
                <a:cs typeface="Calibri"/>
              </a:rPr>
              <a:t>*</a:t>
            </a:r>
            <a:r>
              <a:rPr dirty="0" sz="2750" spc="60" b="1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The</a:t>
            </a:r>
            <a:r>
              <a:rPr dirty="0" sz="2750" spc="45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cytoskeleton</a:t>
            </a:r>
            <a:r>
              <a:rPr dirty="0" sz="2750" spc="45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is</a:t>
            </a:r>
            <a:r>
              <a:rPr dirty="0" sz="2750" spc="45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also</a:t>
            </a:r>
            <a:r>
              <a:rPr dirty="0" sz="2750" spc="40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involved</a:t>
            </a:r>
            <a:r>
              <a:rPr dirty="0" sz="2750" spc="45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in</a:t>
            </a:r>
            <a:r>
              <a:rPr dirty="0" sz="2750" spc="50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anchoring</a:t>
            </a:r>
            <a:r>
              <a:rPr dirty="0" sz="2750" spc="45">
                <a:latin typeface="Calibri"/>
                <a:cs typeface="Calibri"/>
              </a:rPr>
              <a:t> </a:t>
            </a:r>
            <a:r>
              <a:rPr dirty="0" sz="2750" spc="-25">
                <a:latin typeface="Calibri"/>
                <a:cs typeface="Calibri"/>
              </a:rPr>
              <a:t>the </a:t>
            </a:r>
            <a:r>
              <a:rPr dirty="0" sz="2750">
                <a:latin typeface="Calibri"/>
                <a:cs typeface="Calibri"/>
              </a:rPr>
              <a:t>nucleus</a:t>
            </a:r>
            <a:r>
              <a:rPr dirty="0" sz="2750" spc="75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and</a:t>
            </a:r>
            <a:r>
              <a:rPr dirty="0" sz="2750" spc="90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supporting</a:t>
            </a:r>
            <a:r>
              <a:rPr dirty="0" sz="2750" spc="95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cell</a:t>
            </a:r>
            <a:r>
              <a:rPr dirty="0" sz="2750" spc="85">
                <a:latin typeface="Calibri"/>
                <a:cs typeface="Calibri"/>
              </a:rPr>
              <a:t> </a:t>
            </a:r>
            <a:r>
              <a:rPr dirty="0" sz="2750" spc="-10">
                <a:latin typeface="Calibri"/>
                <a:cs typeface="Calibri"/>
              </a:rPr>
              <a:t>contents.</a:t>
            </a:r>
            <a:endParaRPr sz="27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841692" y="837818"/>
            <a:ext cx="7700009" cy="5151755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u="sng" sz="2750" b="1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2"/>
              </a:rPr>
              <a:t>Endoplasmic</a:t>
            </a:r>
            <a:r>
              <a:rPr dirty="0" u="sng" sz="2750" spc="140" b="1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2"/>
              </a:rPr>
              <a:t> </a:t>
            </a:r>
            <a:r>
              <a:rPr dirty="0" u="sng" sz="2750" spc="-10" b="1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2"/>
              </a:rPr>
              <a:t>Reticulum</a:t>
            </a:r>
            <a:endParaRPr sz="27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60"/>
              </a:spcBef>
            </a:pPr>
            <a:endParaRPr sz="2750">
              <a:latin typeface="Calibri"/>
              <a:cs typeface="Calibri"/>
            </a:endParaRPr>
          </a:p>
          <a:p>
            <a:pPr marL="12700" marR="5080">
              <a:lnSpc>
                <a:spcPct val="101299"/>
              </a:lnSpc>
            </a:pPr>
            <a:r>
              <a:rPr dirty="0" sz="2750">
                <a:latin typeface="Calibri"/>
                <a:cs typeface="Calibri"/>
              </a:rPr>
              <a:t>Found</a:t>
            </a:r>
            <a:r>
              <a:rPr dirty="0" sz="2750" spc="65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in</a:t>
            </a:r>
            <a:r>
              <a:rPr dirty="0" sz="2750" spc="65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eukaryotic</a:t>
            </a:r>
            <a:r>
              <a:rPr dirty="0" sz="2750" spc="50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cells,</a:t>
            </a:r>
            <a:r>
              <a:rPr dirty="0" sz="2750" spc="80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Endoplasmic</a:t>
            </a:r>
            <a:r>
              <a:rPr dirty="0" sz="2750" spc="120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reticulum</a:t>
            </a:r>
            <a:r>
              <a:rPr dirty="0" sz="2750" spc="130">
                <a:latin typeface="Calibri"/>
                <a:cs typeface="Calibri"/>
              </a:rPr>
              <a:t> </a:t>
            </a:r>
            <a:r>
              <a:rPr dirty="0" sz="2750" spc="-20">
                <a:latin typeface="Calibri"/>
                <a:cs typeface="Calibri"/>
              </a:rPr>
              <a:t>(ER) </a:t>
            </a:r>
            <a:r>
              <a:rPr dirty="0" sz="2750">
                <a:latin typeface="Calibri"/>
                <a:cs typeface="Calibri"/>
              </a:rPr>
              <a:t>is</a:t>
            </a:r>
            <a:r>
              <a:rPr dirty="0" sz="2750" spc="-5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the</a:t>
            </a:r>
            <a:r>
              <a:rPr dirty="0" sz="2750" spc="10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organelle</a:t>
            </a:r>
            <a:r>
              <a:rPr dirty="0" sz="2750" spc="10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that</a:t>
            </a:r>
            <a:r>
              <a:rPr dirty="0" sz="2750" spc="15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forms</a:t>
            </a:r>
            <a:r>
              <a:rPr dirty="0" sz="2750" spc="80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an</a:t>
            </a:r>
            <a:r>
              <a:rPr dirty="0" sz="2750" spc="80">
                <a:latin typeface="Calibri"/>
                <a:cs typeface="Calibri"/>
              </a:rPr>
              <a:t> </a:t>
            </a:r>
            <a:r>
              <a:rPr dirty="0" sz="2750" spc="-10">
                <a:latin typeface="Calibri"/>
                <a:cs typeface="Calibri"/>
              </a:rPr>
              <a:t>interconnected </a:t>
            </a:r>
            <a:r>
              <a:rPr dirty="0" sz="2750">
                <a:latin typeface="Calibri"/>
                <a:cs typeface="Calibri"/>
              </a:rPr>
              <a:t>network</a:t>
            </a:r>
            <a:r>
              <a:rPr dirty="0" sz="2750" spc="105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of</a:t>
            </a:r>
            <a:r>
              <a:rPr dirty="0" sz="2750" spc="-15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flattened</a:t>
            </a:r>
            <a:r>
              <a:rPr dirty="0" sz="2750" spc="55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sacs</a:t>
            </a:r>
            <a:r>
              <a:rPr dirty="0" sz="2750" spc="45">
                <a:latin typeface="Calibri"/>
                <a:cs typeface="Calibri"/>
              </a:rPr>
              <a:t> </a:t>
            </a:r>
            <a:r>
              <a:rPr dirty="0" sz="2750" spc="-10">
                <a:latin typeface="Calibri"/>
                <a:cs typeface="Calibri"/>
              </a:rPr>
              <a:t>(cisternae).</a:t>
            </a:r>
            <a:endParaRPr sz="27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2750">
              <a:latin typeface="Calibri"/>
              <a:cs typeface="Calibri"/>
            </a:endParaRPr>
          </a:p>
          <a:p>
            <a:pPr marL="12700" marR="1535430">
              <a:lnSpc>
                <a:spcPct val="102400"/>
              </a:lnSpc>
            </a:pPr>
            <a:r>
              <a:rPr dirty="0" sz="2750">
                <a:latin typeface="Calibri"/>
                <a:cs typeface="Calibri"/>
              </a:rPr>
              <a:t>Like</a:t>
            </a:r>
            <a:r>
              <a:rPr dirty="0" sz="2750" spc="35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some</a:t>
            </a:r>
            <a:r>
              <a:rPr dirty="0" sz="2750" spc="35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of</a:t>
            </a:r>
            <a:r>
              <a:rPr dirty="0" sz="2750" spc="45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the</a:t>
            </a:r>
            <a:r>
              <a:rPr dirty="0" sz="2750" spc="35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other</a:t>
            </a:r>
            <a:r>
              <a:rPr dirty="0" sz="2750" spc="75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organelles</a:t>
            </a:r>
            <a:r>
              <a:rPr dirty="0" sz="2750" spc="30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found</a:t>
            </a:r>
            <a:r>
              <a:rPr dirty="0" sz="2750" spc="35">
                <a:latin typeface="Calibri"/>
                <a:cs typeface="Calibri"/>
              </a:rPr>
              <a:t> </a:t>
            </a:r>
            <a:r>
              <a:rPr dirty="0" sz="2750" spc="-25">
                <a:latin typeface="Calibri"/>
                <a:cs typeface="Calibri"/>
              </a:rPr>
              <a:t>in </a:t>
            </a:r>
            <a:r>
              <a:rPr dirty="0" sz="2750">
                <a:latin typeface="Calibri"/>
                <a:cs typeface="Calibri"/>
              </a:rPr>
              <a:t>eukaryotes,</a:t>
            </a:r>
            <a:r>
              <a:rPr dirty="0" sz="2750" spc="65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ER</a:t>
            </a:r>
            <a:r>
              <a:rPr dirty="0" sz="2750" spc="60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is</a:t>
            </a:r>
            <a:r>
              <a:rPr dirty="0" sz="2750" spc="45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enclosed</a:t>
            </a:r>
            <a:r>
              <a:rPr dirty="0" sz="2750" spc="45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in</a:t>
            </a:r>
            <a:r>
              <a:rPr dirty="0" sz="2750" spc="120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a</a:t>
            </a:r>
            <a:r>
              <a:rPr dirty="0" sz="2750" spc="25">
                <a:latin typeface="Calibri"/>
                <a:cs typeface="Calibri"/>
              </a:rPr>
              <a:t> </a:t>
            </a:r>
            <a:r>
              <a:rPr dirty="0" sz="2750" spc="-10">
                <a:latin typeface="Calibri"/>
                <a:cs typeface="Calibri"/>
              </a:rPr>
              <a:t>membrane.</a:t>
            </a:r>
            <a:endParaRPr sz="2750">
              <a:latin typeface="Calibri"/>
              <a:cs typeface="Calibri"/>
            </a:endParaRPr>
          </a:p>
          <a:p>
            <a:pPr marL="12700" marR="1116330">
              <a:lnSpc>
                <a:spcPct val="102400"/>
              </a:lnSpc>
              <a:spcBef>
                <a:spcPts val="3304"/>
              </a:spcBef>
            </a:pPr>
            <a:r>
              <a:rPr dirty="0" sz="2750">
                <a:latin typeface="Calibri"/>
                <a:cs typeface="Calibri"/>
              </a:rPr>
              <a:t>The</a:t>
            </a:r>
            <a:r>
              <a:rPr dirty="0" sz="2750" spc="35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ER</a:t>
            </a:r>
            <a:r>
              <a:rPr dirty="0" sz="2750" spc="55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is</a:t>
            </a:r>
            <a:r>
              <a:rPr dirty="0" sz="2750" spc="110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divided</a:t>
            </a:r>
            <a:r>
              <a:rPr dirty="0" sz="2750" spc="35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into</a:t>
            </a:r>
            <a:r>
              <a:rPr dirty="0" sz="2750" spc="30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two</a:t>
            </a:r>
            <a:r>
              <a:rPr dirty="0" sz="2750" spc="35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regions</a:t>
            </a:r>
            <a:r>
              <a:rPr dirty="0" sz="2750" spc="30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that</a:t>
            </a:r>
            <a:r>
              <a:rPr dirty="0" sz="2750" spc="40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vary</a:t>
            </a:r>
            <a:r>
              <a:rPr dirty="0" sz="2750" spc="15">
                <a:latin typeface="Calibri"/>
                <a:cs typeface="Calibri"/>
              </a:rPr>
              <a:t> </a:t>
            </a:r>
            <a:r>
              <a:rPr dirty="0" sz="2750" spc="-25">
                <a:latin typeface="Calibri"/>
                <a:cs typeface="Calibri"/>
              </a:rPr>
              <a:t>in </a:t>
            </a:r>
            <a:r>
              <a:rPr dirty="0" sz="2750">
                <a:latin typeface="Calibri"/>
                <a:cs typeface="Calibri"/>
              </a:rPr>
              <a:t>structure</a:t>
            </a:r>
            <a:r>
              <a:rPr dirty="0" sz="2750" spc="25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and</a:t>
            </a:r>
            <a:r>
              <a:rPr dirty="0" sz="2750" spc="100">
                <a:latin typeface="Calibri"/>
                <a:cs typeface="Calibri"/>
              </a:rPr>
              <a:t> </a:t>
            </a:r>
            <a:r>
              <a:rPr dirty="0" sz="2750" spc="-10">
                <a:latin typeface="Calibri"/>
                <a:cs typeface="Calibri"/>
              </a:rPr>
              <a:t>function.</a:t>
            </a:r>
            <a:endParaRPr sz="27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80"/>
              </a:spcBef>
            </a:pPr>
            <a:r>
              <a:rPr dirty="0" sz="2750">
                <a:latin typeface="Calibri"/>
                <a:cs typeface="Calibri"/>
              </a:rPr>
              <a:t>These</a:t>
            </a:r>
            <a:r>
              <a:rPr dirty="0" sz="2750" spc="75">
                <a:latin typeface="Calibri"/>
                <a:cs typeface="Calibri"/>
              </a:rPr>
              <a:t> </a:t>
            </a:r>
            <a:r>
              <a:rPr dirty="0" sz="2750" spc="-10">
                <a:latin typeface="Calibri"/>
                <a:cs typeface="Calibri"/>
              </a:rPr>
              <a:t>include:</a:t>
            </a:r>
            <a:endParaRPr sz="27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917892" y="761936"/>
            <a:ext cx="7690484" cy="51511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u="sng" sz="2400" b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Smooth</a:t>
            </a:r>
            <a:r>
              <a:rPr dirty="0" u="sng" sz="2400" spc="-70" b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2400" b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endoplasmic</a:t>
            </a:r>
            <a:r>
              <a:rPr dirty="0" u="sng" sz="2400" spc="-20" b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2400" spc="-10" b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reticulum</a:t>
            </a:r>
            <a:r>
              <a:rPr dirty="0" u="sng" sz="2400" spc="600" b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endParaRPr sz="2400">
              <a:latin typeface="Calibri"/>
              <a:cs typeface="Calibri"/>
            </a:endParaRPr>
          </a:p>
          <a:p>
            <a:pPr marL="12700" marR="5080" indent="67945">
              <a:lnSpc>
                <a:spcPct val="99700"/>
              </a:lnSpc>
              <a:spcBef>
                <a:spcPts val="2915"/>
              </a:spcBef>
            </a:pPr>
            <a:r>
              <a:rPr dirty="0" sz="2400">
                <a:latin typeface="Calibri"/>
                <a:cs typeface="Calibri"/>
              </a:rPr>
              <a:t>The</a:t>
            </a:r>
            <a:r>
              <a:rPr dirty="0" sz="2400" spc="-3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smooth</a:t>
            </a:r>
            <a:r>
              <a:rPr dirty="0" sz="2400" spc="-1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ER</a:t>
            </a:r>
            <a:r>
              <a:rPr dirty="0" sz="2400" spc="-6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is</a:t>
            </a:r>
            <a:r>
              <a:rPr dirty="0" sz="2400" spc="-6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named</a:t>
            </a:r>
            <a:r>
              <a:rPr dirty="0" sz="2400" spc="-1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so</a:t>
            </a:r>
            <a:r>
              <a:rPr dirty="0" sz="2400" spc="-2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because</a:t>
            </a:r>
            <a:r>
              <a:rPr dirty="0" sz="2400" spc="-2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it</a:t>
            </a:r>
            <a:r>
              <a:rPr dirty="0" sz="2400" spc="-8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lacks</a:t>
            </a:r>
            <a:r>
              <a:rPr dirty="0" sz="2400" spc="-6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a</a:t>
            </a:r>
            <a:r>
              <a:rPr dirty="0" sz="2400" spc="2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ribosome</a:t>
            </a:r>
            <a:r>
              <a:rPr dirty="0" sz="2400" spc="-3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on</a:t>
            </a:r>
            <a:r>
              <a:rPr dirty="0" sz="2400" spc="-15">
                <a:latin typeface="Calibri"/>
                <a:cs typeface="Calibri"/>
              </a:rPr>
              <a:t> </a:t>
            </a:r>
            <a:r>
              <a:rPr dirty="0" sz="2400" spc="-25">
                <a:latin typeface="Calibri"/>
                <a:cs typeface="Calibri"/>
              </a:rPr>
              <a:t>its </a:t>
            </a:r>
            <a:r>
              <a:rPr dirty="0" sz="2400">
                <a:latin typeface="Calibri"/>
                <a:cs typeface="Calibri"/>
              </a:rPr>
              <a:t>surface.</a:t>
            </a:r>
            <a:r>
              <a:rPr dirty="0" sz="2400" spc="-6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As</a:t>
            </a:r>
            <a:r>
              <a:rPr dirty="0" sz="2400" spc="-3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a</a:t>
            </a:r>
            <a:r>
              <a:rPr dirty="0" sz="2400" spc="-8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result,</a:t>
            </a:r>
            <a:r>
              <a:rPr dirty="0" sz="2400" spc="1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it</a:t>
            </a:r>
            <a:r>
              <a:rPr dirty="0" sz="2400" spc="-4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is</a:t>
            </a:r>
            <a:r>
              <a:rPr dirty="0" sz="2400" spc="-3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more</a:t>
            </a:r>
            <a:r>
              <a:rPr dirty="0" sz="2400" spc="-5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smooth</a:t>
            </a:r>
            <a:r>
              <a:rPr dirty="0" sz="2400" spc="-5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in</a:t>
            </a:r>
            <a:r>
              <a:rPr dirty="0" sz="2400" spc="-45">
                <a:latin typeface="Calibri"/>
                <a:cs typeface="Calibri"/>
              </a:rPr>
              <a:t> </a:t>
            </a:r>
            <a:r>
              <a:rPr dirty="0" sz="2400" spc="-10">
                <a:latin typeface="Calibri"/>
                <a:cs typeface="Calibri"/>
              </a:rPr>
              <a:t>appearance</a:t>
            </a:r>
            <a:r>
              <a:rPr dirty="0" sz="2400" spc="-55">
                <a:latin typeface="Calibri"/>
                <a:cs typeface="Calibri"/>
              </a:rPr>
              <a:t> </a:t>
            </a:r>
            <a:r>
              <a:rPr dirty="0" sz="2400" spc="-25">
                <a:latin typeface="Calibri"/>
                <a:cs typeface="Calibri"/>
              </a:rPr>
              <a:t>as </a:t>
            </a:r>
            <a:r>
              <a:rPr dirty="0" sz="2400" spc="-10">
                <a:latin typeface="Calibri"/>
                <a:cs typeface="Calibri"/>
              </a:rPr>
              <a:t>compared</a:t>
            </a:r>
            <a:r>
              <a:rPr dirty="0" sz="2400" spc="-4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to</a:t>
            </a:r>
            <a:r>
              <a:rPr dirty="0" sz="2400" spc="-5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the</a:t>
            </a:r>
            <a:r>
              <a:rPr dirty="0" sz="2400" spc="1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rough</a:t>
            </a:r>
            <a:r>
              <a:rPr dirty="0" sz="2400" spc="-6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ER.</a:t>
            </a:r>
            <a:r>
              <a:rPr dirty="0" sz="2400" spc="-6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It</a:t>
            </a:r>
            <a:r>
              <a:rPr dirty="0" sz="2400" spc="-5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is</a:t>
            </a:r>
            <a:r>
              <a:rPr dirty="0" sz="2400" spc="-35">
                <a:latin typeface="Calibri"/>
                <a:cs typeface="Calibri"/>
              </a:rPr>
              <a:t> </a:t>
            </a:r>
            <a:r>
              <a:rPr dirty="0" sz="2400" spc="-10">
                <a:latin typeface="Calibri"/>
                <a:cs typeface="Calibri"/>
              </a:rPr>
              <a:t>involved</a:t>
            </a:r>
            <a:r>
              <a:rPr dirty="0" sz="2400" spc="-4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in</a:t>
            </a:r>
            <a:r>
              <a:rPr dirty="0" sz="2400" spc="-5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the</a:t>
            </a:r>
            <a:r>
              <a:rPr dirty="0" sz="2400" spc="-60">
                <a:latin typeface="Calibri"/>
                <a:cs typeface="Calibri"/>
              </a:rPr>
              <a:t> </a:t>
            </a:r>
            <a:r>
              <a:rPr dirty="0" sz="2400" spc="-10">
                <a:latin typeface="Calibri"/>
                <a:cs typeface="Calibri"/>
              </a:rPr>
              <a:t>synthesis</a:t>
            </a:r>
            <a:r>
              <a:rPr dirty="0" sz="2400" spc="-30">
                <a:latin typeface="Calibri"/>
                <a:cs typeface="Calibri"/>
              </a:rPr>
              <a:t> </a:t>
            </a:r>
            <a:r>
              <a:rPr dirty="0" sz="2400" spc="-25">
                <a:latin typeface="Calibri"/>
                <a:cs typeface="Calibri"/>
              </a:rPr>
              <a:t>of </a:t>
            </a:r>
            <a:r>
              <a:rPr dirty="0" sz="2400">
                <a:latin typeface="Calibri"/>
                <a:cs typeface="Calibri"/>
              </a:rPr>
              <a:t>lipids</a:t>
            </a:r>
            <a:r>
              <a:rPr dirty="0" sz="2400" spc="-9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(e.g.</a:t>
            </a:r>
            <a:r>
              <a:rPr dirty="0" sz="2400" spc="5">
                <a:latin typeface="Calibri"/>
                <a:cs typeface="Calibri"/>
              </a:rPr>
              <a:t> </a:t>
            </a:r>
            <a:r>
              <a:rPr dirty="0" sz="2400" spc="-10">
                <a:latin typeface="Calibri"/>
                <a:cs typeface="Calibri"/>
              </a:rPr>
              <a:t>phospholipids)</a:t>
            </a:r>
            <a:r>
              <a:rPr dirty="0" sz="2400" spc="-3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and</a:t>
            </a:r>
            <a:r>
              <a:rPr dirty="0" sz="2400" spc="-40">
                <a:latin typeface="Calibri"/>
                <a:cs typeface="Calibri"/>
              </a:rPr>
              <a:t> </a:t>
            </a:r>
            <a:r>
              <a:rPr dirty="0" sz="2400" spc="-20">
                <a:latin typeface="Calibri"/>
                <a:cs typeface="Calibri"/>
              </a:rPr>
              <a:t>carbohydrates</a:t>
            </a:r>
            <a:r>
              <a:rPr dirty="0" sz="2400" spc="-8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that</a:t>
            </a:r>
            <a:r>
              <a:rPr dirty="0" sz="2400" spc="-3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are</a:t>
            </a:r>
            <a:r>
              <a:rPr dirty="0" sz="2400" spc="-4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used</a:t>
            </a:r>
            <a:r>
              <a:rPr dirty="0" sz="2400" spc="-30">
                <a:latin typeface="Calibri"/>
                <a:cs typeface="Calibri"/>
              </a:rPr>
              <a:t> </a:t>
            </a:r>
            <a:r>
              <a:rPr dirty="0" sz="2400" spc="-25">
                <a:latin typeface="Calibri"/>
                <a:cs typeface="Calibri"/>
              </a:rPr>
              <a:t>to </a:t>
            </a:r>
            <a:r>
              <a:rPr dirty="0" sz="2400">
                <a:latin typeface="Calibri"/>
                <a:cs typeface="Calibri"/>
              </a:rPr>
              <a:t>build</a:t>
            </a:r>
            <a:r>
              <a:rPr dirty="0" sz="2400" spc="-2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the</a:t>
            </a:r>
            <a:r>
              <a:rPr dirty="0" sz="2400" spc="-3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cell</a:t>
            </a:r>
            <a:r>
              <a:rPr dirty="0" sz="2400" spc="-60">
                <a:latin typeface="Calibri"/>
                <a:cs typeface="Calibri"/>
              </a:rPr>
              <a:t> </a:t>
            </a:r>
            <a:r>
              <a:rPr dirty="0" sz="2400" spc="-10">
                <a:latin typeface="Calibri"/>
                <a:cs typeface="Calibri"/>
              </a:rPr>
              <a:t>membrane.</a:t>
            </a:r>
            <a:endParaRPr sz="2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900"/>
              </a:spcBef>
            </a:pPr>
            <a:r>
              <a:rPr dirty="0" sz="2400">
                <a:latin typeface="Calibri"/>
                <a:cs typeface="Calibri"/>
              </a:rPr>
              <a:t>Some</a:t>
            </a:r>
            <a:r>
              <a:rPr dirty="0" sz="2400" spc="-4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of</a:t>
            </a:r>
            <a:r>
              <a:rPr dirty="0" sz="2400" spc="-3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the</a:t>
            </a:r>
            <a:r>
              <a:rPr dirty="0" sz="2400" spc="-4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other</a:t>
            </a:r>
            <a:r>
              <a:rPr dirty="0" sz="2400" spc="-5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functions</a:t>
            </a:r>
            <a:r>
              <a:rPr dirty="0" sz="2400" spc="-1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of</a:t>
            </a:r>
            <a:r>
              <a:rPr dirty="0" sz="2400" spc="-3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the</a:t>
            </a:r>
            <a:r>
              <a:rPr dirty="0" sz="2400" spc="-4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smooth</a:t>
            </a:r>
            <a:r>
              <a:rPr dirty="0" sz="2400" spc="-3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ER</a:t>
            </a:r>
            <a:r>
              <a:rPr dirty="0" sz="2400" spc="-5">
                <a:latin typeface="Calibri"/>
                <a:cs typeface="Calibri"/>
              </a:rPr>
              <a:t> </a:t>
            </a:r>
            <a:r>
              <a:rPr dirty="0" sz="2400" spc="-10">
                <a:latin typeface="Calibri"/>
                <a:cs typeface="Calibri"/>
              </a:rPr>
              <a:t>include:</a:t>
            </a:r>
            <a:endParaRPr sz="2400">
              <a:latin typeface="Calibri"/>
              <a:cs typeface="Calibri"/>
            </a:endParaRPr>
          </a:p>
          <a:p>
            <a:pPr marL="221615" indent="-219075">
              <a:lnSpc>
                <a:spcPts val="2865"/>
              </a:lnSpc>
              <a:spcBef>
                <a:spcPts val="2905"/>
              </a:spcBef>
              <a:buSzPct val="89583"/>
              <a:buAutoNum type="arabicPeriod"/>
              <a:tabLst>
                <a:tab pos="221615" algn="l"/>
              </a:tabLst>
            </a:pPr>
            <a:r>
              <a:rPr dirty="0" sz="2400" spc="-25">
                <a:latin typeface="Calibri"/>
                <a:cs typeface="Calibri"/>
              </a:rPr>
              <a:t>Transportation</a:t>
            </a:r>
            <a:r>
              <a:rPr dirty="0" sz="2400" spc="-4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of</a:t>
            </a:r>
            <a:r>
              <a:rPr dirty="0" sz="2400" spc="-40">
                <a:latin typeface="Calibri"/>
                <a:cs typeface="Calibri"/>
              </a:rPr>
              <a:t> </a:t>
            </a:r>
            <a:r>
              <a:rPr dirty="0" sz="2400" spc="-10">
                <a:latin typeface="Calibri"/>
                <a:cs typeface="Calibri"/>
              </a:rPr>
              <a:t>vesicles</a:t>
            </a:r>
            <a:endParaRPr sz="2400">
              <a:latin typeface="Calibri"/>
              <a:cs typeface="Calibri"/>
            </a:endParaRPr>
          </a:p>
          <a:p>
            <a:pPr marL="241300" indent="-228600">
              <a:lnSpc>
                <a:spcPts val="2865"/>
              </a:lnSpc>
              <a:buSzPct val="89583"/>
              <a:buAutoNum type="arabicPeriod"/>
              <a:tabLst>
                <a:tab pos="241300" algn="l"/>
              </a:tabLst>
            </a:pPr>
            <a:r>
              <a:rPr dirty="0" sz="2400">
                <a:latin typeface="Calibri"/>
                <a:cs typeface="Calibri"/>
              </a:rPr>
              <a:t>Enzyme</a:t>
            </a:r>
            <a:r>
              <a:rPr dirty="0" sz="2400" spc="-6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production</a:t>
            </a:r>
            <a:r>
              <a:rPr dirty="0" sz="2400" spc="-6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in</a:t>
            </a:r>
            <a:r>
              <a:rPr dirty="0" sz="2400" spc="-6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the </a:t>
            </a:r>
            <a:r>
              <a:rPr dirty="0" sz="2400" spc="-10">
                <a:latin typeface="Calibri"/>
                <a:cs typeface="Calibri"/>
              </a:rPr>
              <a:t>liver</a:t>
            </a:r>
            <a:endParaRPr sz="2400">
              <a:latin typeface="Calibri"/>
              <a:cs typeface="Calibri"/>
            </a:endParaRPr>
          </a:p>
          <a:p>
            <a:pPr marL="241300" indent="-228600">
              <a:lnSpc>
                <a:spcPts val="2865"/>
              </a:lnSpc>
              <a:spcBef>
                <a:spcPts val="50"/>
              </a:spcBef>
              <a:buSzPct val="89583"/>
              <a:buAutoNum type="arabicPeriod"/>
              <a:tabLst>
                <a:tab pos="241300" algn="l"/>
              </a:tabLst>
            </a:pPr>
            <a:r>
              <a:rPr dirty="0" sz="2400" spc="-10">
                <a:latin typeface="Calibri"/>
                <a:cs typeface="Calibri"/>
              </a:rPr>
              <a:t>Contraction</a:t>
            </a:r>
            <a:r>
              <a:rPr dirty="0" sz="2400" spc="-4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of</a:t>
            </a:r>
            <a:r>
              <a:rPr dirty="0" sz="2400" spc="-3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muscle</a:t>
            </a:r>
            <a:r>
              <a:rPr dirty="0" sz="2400" spc="-4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cells</a:t>
            </a:r>
            <a:r>
              <a:rPr dirty="0" sz="2400" spc="-9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in</a:t>
            </a:r>
            <a:r>
              <a:rPr dirty="0" sz="2400" spc="-3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the</a:t>
            </a:r>
            <a:r>
              <a:rPr dirty="0" sz="2400" spc="-45">
                <a:latin typeface="Calibri"/>
                <a:cs typeface="Calibri"/>
              </a:rPr>
              <a:t> </a:t>
            </a:r>
            <a:r>
              <a:rPr dirty="0" sz="2400" spc="-10">
                <a:latin typeface="Calibri"/>
                <a:cs typeface="Calibri"/>
              </a:rPr>
              <a:t>muscles</a:t>
            </a:r>
            <a:endParaRPr sz="2400">
              <a:latin typeface="Calibri"/>
              <a:cs typeface="Calibri"/>
            </a:endParaRPr>
          </a:p>
          <a:p>
            <a:pPr marL="241300" indent="-228600">
              <a:lnSpc>
                <a:spcPts val="2865"/>
              </a:lnSpc>
              <a:buSzPct val="89583"/>
              <a:buAutoNum type="arabicPeriod"/>
              <a:tabLst>
                <a:tab pos="241300" algn="l"/>
              </a:tabLst>
            </a:pPr>
            <a:r>
              <a:rPr dirty="0" sz="2400" spc="-10">
                <a:latin typeface="Calibri"/>
                <a:cs typeface="Calibri"/>
              </a:rPr>
              <a:t>Synthesis</a:t>
            </a:r>
            <a:r>
              <a:rPr dirty="0" sz="2400" spc="-8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of</a:t>
            </a:r>
            <a:r>
              <a:rPr dirty="0" sz="2400" spc="-3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hormones</a:t>
            </a:r>
            <a:r>
              <a:rPr dirty="0" sz="2400" spc="-1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in</a:t>
            </a:r>
            <a:r>
              <a:rPr dirty="0" sz="2400" spc="-3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the</a:t>
            </a:r>
            <a:r>
              <a:rPr dirty="0" sz="2400" spc="-4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brain</a:t>
            </a:r>
            <a:r>
              <a:rPr dirty="0" sz="2400" spc="-35">
                <a:latin typeface="Calibri"/>
                <a:cs typeface="Calibri"/>
              </a:rPr>
              <a:t> </a:t>
            </a:r>
            <a:r>
              <a:rPr dirty="0" sz="2400" spc="-10">
                <a:latin typeface="Calibri"/>
                <a:cs typeface="Calibri"/>
              </a:rPr>
              <a:t>cells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765492" y="1150619"/>
            <a:ext cx="7722234" cy="369252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u="sng" sz="2400" b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Rough</a:t>
            </a:r>
            <a:r>
              <a:rPr dirty="0" u="sng" sz="2400" spc="-114" b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2400" b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endoplasmic</a:t>
            </a:r>
            <a:r>
              <a:rPr dirty="0" u="sng" sz="2400" spc="-70" b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2400" spc="-10" b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reticulum</a:t>
            </a:r>
            <a:endParaRPr sz="2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95"/>
              </a:spcBef>
            </a:pPr>
            <a:endParaRPr sz="2400">
              <a:latin typeface="Calibri"/>
              <a:cs typeface="Calibri"/>
            </a:endParaRPr>
          </a:p>
          <a:p>
            <a:pPr marL="12700" marR="227329">
              <a:lnSpc>
                <a:spcPts val="2850"/>
              </a:lnSpc>
            </a:pPr>
            <a:r>
              <a:rPr dirty="0" sz="2400">
                <a:latin typeface="Calibri"/>
                <a:cs typeface="Calibri"/>
              </a:rPr>
              <a:t>Unlike</a:t>
            </a:r>
            <a:r>
              <a:rPr dirty="0" sz="2400" spc="-1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the</a:t>
            </a:r>
            <a:r>
              <a:rPr dirty="0" sz="2400" spc="-7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smooth</a:t>
            </a:r>
            <a:r>
              <a:rPr dirty="0" sz="2400" spc="-6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ER,</a:t>
            </a:r>
            <a:r>
              <a:rPr dirty="0" sz="2400" spc="-7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rough</a:t>
            </a:r>
            <a:r>
              <a:rPr dirty="0" sz="2400" spc="-7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ER</a:t>
            </a:r>
            <a:r>
              <a:rPr dirty="0" sz="2400" spc="-10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has</a:t>
            </a:r>
            <a:r>
              <a:rPr dirty="0" sz="2400" spc="-4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ribosome</a:t>
            </a:r>
            <a:r>
              <a:rPr dirty="0" sz="2400" spc="-70">
                <a:latin typeface="Calibri"/>
                <a:cs typeface="Calibri"/>
              </a:rPr>
              <a:t> </a:t>
            </a:r>
            <a:r>
              <a:rPr dirty="0" sz="2400" spc="-10">
                <a:latin typeface="Calibri"/>
                <a:cs typeface="Calibri"/>
              </a:rPr>
              <a:t>attached</a:t>
            </a:r>
            <a:r>
              <a:rPr dirty="0" sz="2400" spc="-6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to</a:t>
            </a:r>
            <a:r>
              <a:rPr dirty="0" sz="2400" spc="-65">
                <a:latin typeface="Calibri"/>
                <a:cs typeface="Calibri"/>
              </a:rPr>
              <a:t> </a:t>
            </a:r>
            <a:r>
              <a:rPr dirty="0" sz="2400" spc="-25">
                <a:latin typeface="Calibri"/>
                <a:cs typeface="Calibri"/>
              </a:rPr>
              <a:t>its </a:t>
            </a:r>
            <a:r>
              <a:rPr dirty="0" sz="2400" spc="-10">
                <a:latin typeface="Calibri"/>
                <a:cs typeface="Calibri"/>
              </a:rPr>
              <a:t>surface.</a:t>
            </a:r>
            <a:endParaRPr sz="2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815"/>
              </a:spcBef>
            </a:pPr>
            <a:r>
              <a:rPr dirty="0" sz="2400">
                <a:latin typeface="Calibri"/>
                <a:cs typeface="Calibri"/>
              </a:rPr>
              <a:t>It</a:t>
            </a:r>
            <a:r>
              <a:rPr dirty="0" sz="2400" spc="-4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is</a:t>
            </a:r>
            <a:r>
              <a:rPr dirty="0" sz="2400" spc="-25">
                <a:latin typeface="Calibri"/>
                <a:cs typeface="Calibri"/>
              </a:rPr>
              <a:t> </a:t>
            </a:r>
            <a:r>
              <a:rPr dirty="0" sz="2400" spc="-10">
                <a:latin typeface="Calibri"/>
                <a:cs typeface="Calibri"/>
              </a:rPr>
              <a:t>involved</a:t>
            </a:r>
            <a:r>
              <a:rPr dirty="0" sz="2400" spc="-4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in</a:t>
            </a:r>
            <a:r>
              <a:rPr dirty="0" sz="2400" spc="-4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the</a:t>
            </a:r>
            <a:r>
              <a:rPr dirty="0" sz="2400" spc="-50">
                <a:latin typeface="Calibri"/>
                <a:cs typeface="Calibri"/>
              </a:rPr>
              <a:t> </a:t>
            </a:r>
            <a:r>
              <a:rPr dirty="0" sz="2400" spc="-10">
                <a:latin typeface="Calibri"/>
                <a:cs typeface="Calibri"/>
              </a:rPr>
              <a:t>manufacture</a:t>
            </a:r>
            <a:r>
              <a:rPr dirty="0" sz="2400" spc="-5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of</a:t>
            </a:r>
            <a:r>
              <a:rPr dirty="0" sz="2400" spc="-4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various</a:t>
            </a:r>
            <a:r>
              <a:rPr dirty="0" sz="2400" spc="-25">
                <a:latin typeface="Calibri"/>
                <a:cs typeface="Calibri"/>
              </a:rPr>
              <a:t> </a:t>
            </a:r>
            <a:r>
              <a:rPr dirty="0" sz="2400" spc="-10">
                <a:latin typeface="Calibri"/>
                <a:cs typeface="Calibri"/>
              </a:rPr>
              <a:t>proteins</a:t>
            </a:r>
            <a:r>
              <a:rPr dirty="0" sz="2400" spc="-9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in</a:t>
            </a:r>
            <a:r>
              <a:rPr dirty="0" sz="2400" spc="-4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the</a:t>
            </a:r>
            <a:r>
              <a:rPr dirty="0" sz="2400" spc="-50">
                <a:latin typeface="Calibri"/>
                <a:cs typeface="Calibri"/>
              </a:rPr>
              <a:t> </a:t>
            </a:r>
            <a:r>
              <a:rPr dirty="0" sz="2400" spc="-10">
                <a:latin typeface="Calibri"/>
                <a:cs typeface="Calibri"/>
              </a:rPr>
              <a:t>cell.</a:t>
            </a:r>
            <a:endParaRPr sz="2400">
              <a:latin typeface="Calibri"/>
              <a:cs typeface="Calibri"/>
            </a:endParaRPr>
          </a:p>
          <a:p>
            <a:pPr algn="just" marL="12700" marR="70485">
              <a:lnSpc>
                <a:spcPct val="100400"/>
              </a:lnSpc>
              <a:spcBef>
                <a:spcPts val="2890"/>
              </a:spcBef>
            </a:pPr>
            <a:r>
              <a:rPr dirty="0" sz="2400">
                <a:latin typeface="Calibri"/>
                <a:cs typeface="Calibri"/>
              </a:rPr>
              <a:t>On</a:t>
            </a:r>
            <a:r>
              <a:rPr dirty="0" sz="2400" spc="-6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the</a:t>
            </a:r>
            <a:r>
              <a:rPr dirty="0" sz="2400" spc="-6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other</a:t>
            </a:r>
            <a:r>
              <a:rPr dirty="0" sz="2400" spc="-1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hand,</a:t>
            </a:r>
            <a:r>
              <a:rPr dirty="0" sz="2400" spc="-1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the</a:t>
            </a:r>
            <a:r>
              <a:rPr dirty="0" sz="2400" spc="-6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rough</a:t>
            </a:r>
            <a:r>
              <a:rPr dirty="0" sz="2400" spc="-6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ER</a:t>
            </a:r>
            <a:r>
              <a:rPr dirty="0" sz="2400" spc="-3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is</a:t>
            </a:r>
            <a:r>
              <a:rPr dirty="0" sz="2400" spc="-35">
                <a:latin typeface="Calibri"/>
                <a:cs typeface="Calibri"/>
              </a:rPr>
              <a:t> </a:t>
            </a:r>
            <a:r>
              <a:rPr dirty="0" sz="2400" spc="-10">
                <a:latin typeface="Calibri"/>
                <a:cs typeface="Calibri"/>
              </a:rPr>
              <a:t>involved</a:t>
            </a:r>
            <a:r>
              <a:rPr dirty="0" sz="2400" spc="-5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in</a:t>
            </a:r>
            <a:r>
              <a:rPr dirty="0" sz="2400" spc="-6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the</a:t>
            </a:r>
            <a:r>
              <a:rPr dirty="0" sz="2400" spc="-65">
                <a:latin typeface="Calibri"/>
                <a:cs typeface="Calibri"/>
              </a:rPr>
              <a:t> </a:t>
            </a:r>
            <a:r>
              <a:rPr dirty="0" sz="2400" spc="-10">
                <a:latin typeface="Calibri"/>
                <a:cs typeface="Calibri"/>
              </a:rPr>
              <a:t>production </a:t>
            </a:r>
            <a:r>
              <a:rPr dirty="0" sz="2400">
                <a:latin typeface="Calibri"/>
                <a:cs typeface="Calibri"/>
              </a:rPr>
              <a:t>of</a:t>
            </a:r>
            <a:r>
              <a:rPr dirty="0" sz="2400" spc="-50">
                <a:latin typeface="Calibri"/>
                <a:cs typeface="Calibri"/>
              </a:rPr>
              <a:t> </a:t>
            </a:r>
            <a:r>
              <a:rPr dirty="0" sz="2400" spc="-10">
                <a:latin typeface="Calibri"/>
                <a:cs typeface="Calibri"/>
              </a:rPr>
              <a:t>antibodies,</a:t>
            </a:r>
            <a:r>
              <a:rPr dirty="0" sz="2400" spc="-6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insulin</a:t>
            </a:r>
            <a:r>
              <a:rPr dirty="0" sz="2400" spc="-5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as</a:t>
            </a:r>
            <a:r>
              <a:rPr dirty="0" sz="2400" spc="-10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well</a:t>
            </a:r>
            <a:r>
              <a:rPr dirty="0" sz="2400" spc="-1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as</a:t>
            </a:r>
            <a:r>
              <a:rPr dirty="0" sz="2400" spc="-35">
                <a:latin typeface="Calibri"/>
                <a:cs typeface="Calibri"/>
              </a:rPr>
              <a:t> </a:t>
            </a:r>
            <a:r>
              <a:rPr dirty="0" sz="2400" spc="-10">
                <a:latin typeface="Calibri"/>
                <a:cs typeface="Calibri"/>
              </a:rPr>
              <a:t>transportation</a:t>
            </a:r>
            <a:r>
              <a:rPr dirty="0" sz="2400" spc="-5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of</a:t>
            </a:r>
            <a:r>
              <a:rPr dirty="0" sz="2400" spc="-4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proteins</a:t>
            </a:r>
            <a:r>
              <a:rPr dirty="0" sz="2400" spc="-35">
                <a:latin typeface="Calibri"/>
                <a:cs typeface="Calibri"/>
              </a:rPr>
              <a:t> </a:t>
            </a:r>
            <a:r>
              <a:rPr dirty="0" sz="2400" spc="-20">
                <a:latin typeface="Calibri"/>
                <a:cs typeface="Calibri"/>
              </a:rPr>
              <a:t>into </a:t>
            </a:r>
            <a:r>
              <a:rPr dirty="0" sz="2400">
                <a:latin typeface="Calibri"/>
                <a:cs typeface="Calibri"/>
              </a:rPr>
              <a:t>the</a:t>
            </a:r>
            <a:r>
              <a:rPr dirty="0" sz="2400" spc="-5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smooth</a:t>
            </a:r>
            <a:r>
              <a:rPr dirty="0" sz="2400" spc="-50">
                <a:latin typeface="Calibri"/>
                <a:cs typeface="Calibri"/>
              </a:rPr>
              <a:t> </a:t>
            </a:r>
            <a:r>
              <a:rPr dirty="0" sz="2400" spc="-25">
                <a:latin typeface="Calibri"/>
                <a:cs typeface="Calibri"/>
              </a:rPr>
              <a:t>ER.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77948" y="1240708"/>
            <a:ext cx="6923051" cy="4779091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841692" y="868299"/>
            <a:ext cx="7379334" cy="3863975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u="sng" sz="2750" spc="-10" b="1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2"/>
              </a:rPr>
              <a:t>Centriole</a:t>
            </a:r>
            <a:endParaRPr sz="27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325"/>
              </a:spcBef>
            </a:pPr>
            <a:endParaRPr sz="2750">
              <a:latin typeface="Calibri"/>
              <a:cs typeface="Calibri"/>
            </a:endParaRPr>
          </a:p>
          <a:p>
            <a:pPr marL="12700" marR="170180">
              <a:lnSpc>
                <a:spcPct val="102400"/>
              </a:lnSpc>
              <a:spcBef>
                <a:spcPts val="5"/>
              </a:spcBef>
            </a:pPr>
            <a:r>
              <a:rPr dirty="0" sz="2750">
                <a:latin typeface="Calibri"/>
                <a:cs typeface="Calibri"/>
              </a:rPr>
              <a:t>Centrioles</a:t>
            </a:r>
            <a:r>
              <a:rPr dirty="0" sz="2750" spc="90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are</a:t>
            </a:r>
            <a:r>
              <a:rPr dirty="0" sz="2750" spc="50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cylindrical</a:t>
            </a:r>
            <a:r>
              <a:rPr dirty="0" sz="2750" spc="45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organelles</a:t>
            </a:r>
            <a:r>
              <a:rPr dirty="0" sz="2750" spc="50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found</a:t>
            </a:r>
            <a:r>
              <a:rPr dirty="0" sz="2750" spc="125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in</a:t>
            </a:r>
            <a:r>
              <a:rPr dirty="0" sz="2750" spc="50">
                <a:latin typeface="Calibri"/>
                <a:cs typeface="Calibri"/>
              </a:rPr>
              <a:t> </a:t>
            </a:r>
            <a:r>
              <a:rPr dirty="0" sz="2750" spc="-20">
                <a:latin typeface="Calibri"/>
                <a:cs typeface="Calibri"/>
              </a:rPr>
              <a:t>most </a:t>
            </a:r>
            <a:r>
              <a:rPr dirty="0" sz="2750">
                <a:latin typeface="Calibri"/>
                <a:cs typeface="Calibri"/>
              </a:rPr>
              <a:t>eukaryotic</a:t>
            </a:r>
            <a:r>
              <a:rPr dirty="0" sz="2750" spc="60">
                <a:latin typeface="Calibri"/>
                <a:cs typeface="Calibri"/>
              </a:rPr>
              <a:t> </a:t>
            </a:r>
            <a:r>
              <a:rPr dirty="0" sz="2750" spc="-10">
                <a:latin typeface="Calibri"/>
                <a:cs typeface="Calibri"/>
              </a:rPr>
              <a:t>cells.</a:t>
            </a:r>
            <a:endParaRPr sz="27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60"/>
              </a:spcBef>
            </a:pPr>
            <a:endParaRPr sz="2750">
              <a:latin typeface="Calibri"/>
              <a:cs typeface="Calibri"/>
            </a:endParaRPr>
          </a:p>
          <a:p>
            <a:pPr marL="12700" marR="5080">
              <a:lnSpc>
                <a:spcPct val="101200"/>
              </a:lnSpc>
              <a:spcBef>
                <a:spcPts val="5"/>
              </a:spcBef>
            </a:pPr>
            <a:r>
              <a:rPr dirty="0" sz="2750">
                <a:latin typeface="Calibri"/>
                <a:cs typeface="Calibri"/>
              </a:rPr>
              <a:t>They</a:t>
            </a:r>
            <a:r>
              <a:rPr dirty="0" sz="2750" spc="75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contain</a:t>
            </a:r>
            <a:r>
              <a:rPr dirty="0" sz="2750" spc="100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tube-shaped</a:t>
            </a:r>
            <a:r>
              <a:rPr dirty="0" sz="2750" spc="185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molecules</a:t>
            </a:r>
            <a:r>
              <a:rPr dirty="0" sz="2750" spc="100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known</a:t>
            </a:r>
            <a:r>
              <a:rPr dirty="0" sz="2750" spc="100">
                <a:latin typeface="Calibri"/>
                <a:cs typeface="Calibri"/>
              </a:rPr>
              <a:t> </a:t>
            </a:r>
            <a:r>
              <a:rPr dirty="0" sz="2750" spc="-35">
                <a:latin typeface="Calibri"/>
                <a:cs typeface="Calibri"/>
              </a:rPr>
              <a:t>as </a:t>
            </a:r>
            <a:r>
              <a:rPr dirty="0" sz="2750">
                <a:latin typeface="Calibri"/>
                <a:cs typeface="Calibri"/>
              </a:rPr>
              <a:t>microtubules</a:t>
            </a:r>
            <a:r>
              <a:rPr dirty="0" sz="2750" spc="65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that</a:t>
            </a:r>
            <a:r>
              <a:rPr dirty="0" sz="2750" spc="75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help</a:t>
            </a:r>
            <a:r>
              <a:rPr dirty="0" sz="2750" spc="70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separate</a:t>
            </a:r>
            <a:r>
              <a:rPr dirty="0" sz="2750" spc="70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chromosomes</a:t>
            </a:r>
            <a:r>
              <a:rPr dirty="0" sz="2750" spc="65">
                <a:latin typeface="Calibri"/>
                <a:cs typeface="Calibri"/>
              </a:rPr>
              <a:t> </a:t>
            </a:r>
            <a:r>
              <a:rPr dirty="0" sz="2750" spc="-25">
                <a:latin typeface="Calibri"/>
                <a:cs typeface="Calibri"/>
              </a:rPr>
              <a:t>and </a:t>
            </a:r>
            <a:r>
              <a:rPr dirty="0" sz="2750">
                <a:latin typeface="Calibri"/>
                <a:cs typeface="Calibri"/>
              </a:rPr>
              <a:t>move</a:t>
            </a:r>
            <a:r>
              <a:rPr dirty="0" sz="2750" spc="40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them</a:t>
            </a:r>
            <a:r>
              <a:rPr dirty="0" sz="2750" spc="105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during</a:t>
            </a:r>
            <a:r>
              <a:rPr dirty="0" sz="2750" spc="45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cell</a:t>
            </a:r>
            <a:r>
              <a:rPr dirty="0" sz="2750" spc="35">
                <a:latin typeface="Calibri"/>
                <a:cs typeface="Calibri"/>
              </a:rPr>
              <a:t> </a:t>
            </a:r>
            <a:r>
              <a:rPr dirty="0" sz="2750" spc="-10">
                <a:latin typeface="Calibri"/>
                <a:cs typeface="Calibri"/>
              </a:rPr>
              <a:t>division.</a:t>
            </a:r>
            <a:endParaRPr sz="27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841692" y="868616"/>
            <a:ext cx="7625080" cy="478917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u="sng" sz="2400" spc="-10" b="1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2"/>
              </a:rPr>
              <a:t>Lysosome</a:t>
            </a:r>
            <a:endParaRPr sz="2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905"/>
              </a:spcBef>
            </a:pPr>
            <a:r>
              <a:rPr dirty="0" sz="2400">
                <a:latin typeface="Calibri"/>
                <a:cs typeface="Calibri"/>
              </a:rPr>
              <a:t>A</a:t>
            </a:r>
            <a:r>
              <a:rPr dirty="0" sz="2400" spc="-5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lysosome</a:t>
            </a:r>
            <a:r>
              <a:rPr dirty="0" sz="2400" spc="-5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is</a:t>
            </a:r>
            <a:r>
              <a:rPr dirty="0" sz="2400" spc="-3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commonly</a:t>
            </a:r>
            <a:r>
              <a:rPr dirty="0" sz="2400" spc="-30">
                <a:latin typeface="Calibri"/>
                <a:cs typeface="Calibri"/>
              </a:rPr>
              <a:t> </a:t>
            </a:r>
            <a:r>
              <a:rPr dirty="0" sz="2400" spc="-25">
                <a:latin typeface="Calibri"/>
                <a:cs typeface="Calibri"/>
              </a:rPr>
              <a:t>referred</a:t>
            </a:r>
            <a:r>
              <a:rPr dirty="0" sz="2400" spc="-5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to</a:t>
            </a:r>
            <a:r>
              <a:rPr dirty="0" sz="2400" spc="-6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as</a:t>
            </a:r>
            <a:r>
              <a:rPr dirty="0" sz="2400" spc="-3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sacs</a:t>
            </a:r>
            <a:r>
              <a:rPr dirty="0" sz="2400" spc="-3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of</a:t>
            </a:r>
            <a:r>
              <a:rPr dirty="0" sz="2400" spc="-45">
                <a:latin typeface="Calibri"/>
                <a:cs typeface="Calibri"/>
              </a:rPr>
              <a:t> </a:t>
            </a:r>
            <a:r>
              <a:rPr dirty="0" sz="2400" spc="-10">
                <a:latin typeface="Calibri"/>
                <a:cs typeface="Calibri"/>
              </a:rPr>
              <a:t>enzymes.</a:t>
            </a:r>
            <a:endParaRPr sz="24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2400">
              <a:latin typeface="Calibri"/>
              <a:cs typeface="Calibri"/>
            </a:endParaRPr>
          </a:p>
          <a:p>
            <a:pPr marL="12700" marR="5080">
              <a:lnSpc>
                <a:spcPct val="99100"/>
              </a:lnSpc>
            </a:pPr>
            <a:r>
              <a:rPr dirty="0" sz="2400">
                <a:latin typeface="Calibri"/>
                <a:cs typeface="Calibri"/>
              </a:rPr>
              <a:t>They</a:t>
            </a:r>
            <a:r>
              <a:rPr dirty="0" sz="2400" spc="-7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are</a:t>
            </a:r>
            <a:r>
              <a:rPr dirty="0" sz="2400" spc="-8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membranous</a:t>
            </a:r>
            <a:r>
              <a:rPr dirty="0" sz="2400" spc="-60">
                <a:latin typeface="Calibri"/>
                <a:cs typeface="Calibri"/>
              </a:rPr>
              <a:t> </a:t>
            </a:r>
            <a:r>
              <a:rPr dirty="0" sz="2400" spc="-10">
                <a:latin typeface="Calibri"/>
                <a:cs typeface="Calibri"/>
              </a:rPr>
              <a:t>organelles</a:t>
            </a:r>
            <a:r>
              <a:rPr dirty="0" sz="2400" spc="-6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that</a:t>
            </a:r>
            <a:r>
              <a:rPr dirty="0" sz="2400" spc="-75">
                <a:latin typeface="Calibri"/>
                <a:cs typeface="Calibri"/>
              </a:rPr>
              <a:t> </a:t>
            </a:r>
            <a:r>
              <a:rPr dirty="0" sz="2400" spc="-10">
                <a:latin typeface="Calibri"/>
                <a:cs typeface="Calibri"/>
              </a:rPr>
              <a:t>contain</a:t>
            </a:r>
            <a:r>
              <a:rPr dirty="0" sz="2400" spc="-8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acidic</a:t>
            </a:r>
            <a:r>
              <a:rPr dirty="0" sz="2400" spc="-125">
                <a:latin typeface="Calibri"/>
                <a:cs typeface="Calibri"/>
              </a:rPr>
              <a:t> </a:t>
            </a:r>
            <a:r>
              <a:rPr dirty="0" sz="2400" spc="-10">
                <a:latin typeface="Calibri"/>
                <a:cs typeface="Calibri"/>
              </a:rPr>
              <a:t>enzymes (hydrolase</a:t>
            </a:r>
            <a:r>
              <a:rPr dirty="0" sz="2400" spc="-8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enzymes)</a:t>
            </a:r>
            <a:r>
              <a:rPr dirty="0" sz="2400" spc="-6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that</a:t>
            </a:r>
            <a:r>
              <a:rPr dirty="0" sz="2400" spc="-6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serve</a:t>
            </a:r>
            <a:r>
              <a:rPr dirty="0" sz="2400" spc="-7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to</a:t>
            </a:r>
            <a:r>
              <a:rPr dirty="0" sz="2400" spc="-75">
                <a:latin typeface="Calibri"/>
                <a:cs typeface="Calibri"/>
              </a:rPr>
              <a:t> </a:t>
            </a:r>
            <a:r>
              <a:rPr dirty="0" sz="2400" spc="-10">
                <a:latin typeface="Calibri"/>
                <a:cs typeface="Calibri"/>
              </a:rPr>
              <a:t>digest</a:t>
            </a:r>
            <a:r>
              <a:rPr dirty="0" sz="2400" spc="-125">
                <a:latin typeface="Calibri"/>
                <a:cs typeface="Calibri"/>
              </a:rPr>
              <a:t> </a:t>
            </a:r>
            <a:r>
              <a:rPr dirty="0" sz="2400" spc="-10">
                <a:latin typeface="Calibri"/>
                <a:cs typeface="Calibri"/>
              </a:rPr>
              <a:t>various macromolecules</a:t>
            </a:r>
            <a:r>
              <a:rPr dirty="0" sz="2400" spc="-1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(e.g.</a:t>
            </a:r>
            <a:r>
              <a:rPr dirty="0" sz="2400" spc="-5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lipids</a:t>
            </a:r>
            <a:r>
              <a:rPr dirty="0" sz="2400" spc="-8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and</a:t>
            </a:r>
            <a:r>
              <a:rPr dirty="0" sz="2400" spc="-3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nucleic</a:t>
            </a:r>
            <a:r>
              <a:rPr dirty="0" sz="2400" spc="-1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acids)</a:t>
            </a:r>
            <a:r>
              <a:rPr dirty="0" sz="2400" spc="-9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in</a:t>
            </a:r>
            <a:r>
              <a:rPr dirty="0" sz="2400" spc="-3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the</a:t>
            </a:r>
            <a:r>
              <a:rPr dirty="0" sz="2400" spc="-35">
                <a:latin typeface="Calibri"/>
                <a:cs typeface="Calibri"/>
              </a:rPr>
              <a:t> </a:t>
            </a:r>
            <a:r>
              <a:rPr dirty="0" sz="2400" spc="-10">
                <a:latin typeface="Calibri"/>
                <a:cs typeface="Calibri"/>
              </a:rPr>
              <a:t>cell.</a:t>
            </a:r>
            <a:endParaRPr sz="2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900"/>
              </a:spcBef>
            </a:pPr>
            <a:r>
              <a:rPr dirty="0" sz="2400">
                <a:latin typeface="Calibri"/>
                <a:cs typeface="Calibri"/>
              </a:rPr>
              <a:t>Conditions</a:t>
            </a:r>
            <a:r>
              <a:rPr dirty="0" sz="2400" spc="-11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inside</a:t>
            </a:r>
            <a:r>
              <a:rPr dirty="0" sz="2400" spc="-2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lysosomes</a:t>
            </a:r>
            <a:r>
              <a:rPr dirty="0" sz="2400" spc="-6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have</a:t>
            </a:r>
            <a:r>
              <a:rPr dirty="0" sz="2400" spc="-6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been</a:t>
            </a:r>
            <a:r>
              <a:rPr dirty="0" sz="2400" spc="-5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shown</a:t>
            </a:r>
            <a:r>
              <a:rPr dirty="0" sz="2400" spc="-5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to</a:t>
            </a:r>
            <a:r>
              <a:rPr dirty="0" sz="2400" spc="-6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be</a:t>
            </a:r>
            <a:r>
              <a:rPr dirty="0" sz="2400" spc="-60">
                <a:latin typeface="Calibri"/>
                <a:cs typeface="Calibri"/>
              </a:rPr>
              <a:t> </a:t>
            </a:r>
            <a:r>
              <a:rPr dirty="0" sz="2400" spc="-10">
                <a:latin typeface="Calibri"/>
                <a:cs typeface="Calibri"/>
              </a:rPr>
              <a:t>acidic.</a:t>
            </a:r>
            <a:endParaRPr sz="2400">
              <a:latin typeface="Calibri"/>
              <a:cs typeface="Calibri"/>
            </a:endParaRPr>
          </a:p>
          <a:p>
            <a:pPr marL="12700" marR="62865">
              <a:lnSpc>
                <a:spcPct val="100400"/>
              </a:lnSpc>
              <a:spcBef>
                <a:spcPts val="2895"/>
              </a:spcBef>
            </a:pPr>
            <a:r>
              <a:rPr dirty="0" sz="2400">
                <a:latin typeface="Calibri"/>
                <a:cs typeface="Calibri"/>
              </a:rPr>
              <a:t>These</a:t>
            </a:r>
            <a:r>
              <a:rPr dirty="0" sz="2400" spc="-8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conditions</a:t>
            </a:r>
            <a:r>
              <a:rPr dirty="0" sz="2400" spc="-5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are</a:t>
            </a:r>
            <a:r>
              <a:rPr dirty="0" sz="2400" spc="-75">
                <a:latin typeface="Calibri"/>
                <a:cs typeface="Calibri"/>
              </a:rPr>
              <a:t> </a:t>
            </a:r>
            <a:r>
              <a:rPr dirty="0" sz="2400" spc="-10">
                <a:latin typeface="Calibri"/>
                <a:cs typeface="Calibri"/>
              </a:rPr>
              <a:t>maintained</a:t>
            </a:r>
            <a:r>
              <a:rPr dirty="0" sz="2400" spc="-6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by</a:t>
            </a:r>
            <a:r>
              <a:rPr dirty="0" sz="2400" spc="-6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the</a:t>
            </a:r>
            <a:r>
              <a:rPr dirty="0" sz="2400" spc="1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lysosome</a:t>
            </a:r>
            <a:r>
              <a:rPr dirty="0" sz="2400" spc="-75">
                <a:latin typeface="Calibri"/>
                <a:cs typeface="Calibri"/>
              </a:rPr>
              <a:t> </a:t>
            </a:r>
            <a:r>
              <a:rPr dirty="0" sz="2400" spc="-10">
                <a:latin typeface="Calibri"/>
                <a:cs typeface="Calibri"/>
              </a:rPr>
              <a:t>membrane </a:t>
            </a:r>
            <a:r>
              <a:rPr dirty="0" sz="2400">
                <a:latin typeface="Calibri"/>
                <a:cs typeface="Calibri"/>
              </a:rPr>
              <a:t>thus</a:t>
            </a:r>
            <a:r>
              <a:rPr dirty="0" sz="2400" spc="-50">
                <a:latin typeface="Calibri"/>
                <a:cs typeface="Calibri"/>
              </a:rPr>
              <a:t> </a:t>
            </a:r>
            <a:r>
              <a:rPr dirty="0" sz="2400" spc="-10">
                <a:latin typeface="Calibri"/>
                <a:cs typeface="Calibri"/>
              </a:rPr>
              <a:t>providing</a:t>
            </a:r>
            <a:r>
              <a:rPr dirty="0" sz="2400" spc="-90">
                <a:latin typeface="Calibri"/>
                <a:cs typeface="Calibri"/>
              </a:rPr>
              <a:t> </a:t>
            </a:r>
            <a:r>
              <a:rPr dirty="0" sz="2400" spc="-20">
                <a:latin typeface="Calibri"/>
                <a:cs typeface="Calibri"/>
              </a:rPr>
              <a:t>favorable</a:t>
            </a:r>
            <a:r>
              <a:rPr dirty="0" sz="2400" spc="-7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conditions</a:t>
            </a:r>
            <a:r>
              <a:rPr dirty="0" sz="2400" spc="-5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for</a:t>
            </a:r>
            <a:r>
              <a:rPr dirty="0" sz="2400" spc="-9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the</a:t>
            </a:r>
            <a:r>
              <a:rPr dirty="0" sz="2400" spc="-7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enzymes</a:t>
            </a:r>
            <a:r>
              <a:rPr dirty="0" sz="2400" spc="-50">
                <a:latin typeface="Calibri"/>
                <a:cs typeface="Calibri"/>
              </a:rPr>
              <a:t> </a:t>
            </a:r>
            <a:r>
              <a:rPr dirty="0" sz="2400" spc="-25">
                <a:latin typeface="Calibri"/>
                <a:cs typeface="Calibri"/>
              </a:rPr>
              <a:t>to </a:t>
            </a:r>
            <a:r>
              <a:rPr dirty="0" sz="2400">
                <a:latin typeface="Calibri"/>
                <a:cs typeface="Calibri"/>
              </a:rPr>
              <a:t>perform</a:t>
            </a:r>
            <a:r>
              <a:rPr dirty="0" sz="2400" spc="-6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their</a:t>
            </a:r>
            <a:r>
              <a:rPr dirty="0" sz="2400" spc="-105">
                <a:latin typeface="Calibri"/>
                <a:cs typeface="Calibri"/>
              </a:rPr>
              <a:t> </a:t>
            </a:r>
            <a:r>
              <a:rPr dirty="0" sz="2400" spc="-10">
                <a:latin typeface="Calibri"/>
                <a:cs typeface="Calibri"/>
              </a:rPr>
              <a:t>functions.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688975" y="845438"/>
            <a:ext cx="7545705" cy="455866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u="sng" sz="2700" b="1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2"/>
              </a:rPr>
              <a:t>Golgi</a:t>
            </a:r>
            <a:r>
              <a:rPr dirty="0" u="sng" sz="2700" spc="-20" b="1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2"/>
              </a:rPr>
              <a:t> </a:t>
            </a:r>
            <a:r>
              <a:rPr dirty="0" u="sng" sz="2700" spc="-10" b="1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2"/>
              </a:rPr>
              <a:t>Apparatus</a:t>
            </a:r>
            <a:endParaRPr sz="27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700">
              <a:latin typeface="Calibri"/>
              <a:cs typeface="Calibri"/>
            </a:endParaRPr>
          </a:p>
          <a:p>
            <a:pPr marL="12700" marR="5080">
              <a:lnSpc>
                <a:spcPts val="3229"/>
              </a:lnSpc>
            </a:pPr>
            <a:r>
              <a:rPr dirty="0" sz="2700">
                <a:latin typeface="Calibri"/>
                <a:cs typeface="Calibri"/>
              </a:rPr>
              <a:t>Golgi</a:t>
            </a:r>
            <a:r>
              <a:rPr dirty="0" sz="2700" spc="10">
                <a:latin typeface="Calibri"/>
                <a:cs typeface="Calibri"/>
              </a:rPr>
              <a:t> </a:t>
            </a:r>
            <a:r>
              <a:rPr dirty="0" sz="2700" spc="-10">
                <a:latin typeface="Calibri"/>
                <a:cs typeface="Calibri"/>
              </a:rPr>
              <a:t>apparatus</a:t>
            </a:r>
            <a:r>
              <a:rPr dirty="0" sz="2700" spc="-35">
                <a:latin typeface="Calibri"/>
                <a:cs typeface="Calibri"/>
              </a:rPr>
              <a:t> </a:t>
            </a:r>
            <a:r>
              <a:rPr dirty="0" sz="2700">
                <a:latin typeface="Calibri"/>
                <a:cs typeface="Calibri"/>
              </a:rPr>
              <a:t>are</a:t>
            </a:r>
            <a:r>
              <a:rPr dirty="0" sz="2700" spc="-40">
                <a:latin typeface="Calibri"/>
                <a:cs typeface="Calibri"/>
              </a:rPr>
              <a:t> </a:t>
            </a:r>
            <a:r>
              <a:rPr dirty="0" sz="2700">
                <a:latin typeface="Calibri"/>
                <a:cs typeface="Calibri"/>
              </a:rPr>
              <a:t>found</a:t>
            </a:r>
            <a:r>
              <a:rPr dirty="0" sz="2700" spc="-40">
                <a:latin typeface="Calibri"/>
                <a:cs typeface="Calibri"/>
              </a:rPr>
              <a:t> </a:t>
            </a:r>
            <a:r>
              <a:rPr dirty="0" sz="2700">
                <a:latin typeface="Calibri"/>
                <a:cs typeface="Calibri"/>
              </a:rPr>
              <a:t>in</a:t>
            </a:r>
            <a:r>
              <a:rPr dirty="0" sz="2700" spc="-40">
                <a:latin typeface="Calibri"/>
                <a:cs typeface="Calibri"/>
              </a:rPr>
              <a:t> </a:t>
            </a:r>
            <a:r>
              <a:rPr dirty="0" sz="2700" spc="-10">
                <a:latin typeface="Calibri"/>
                <a:cs typeface="Calibri"/>
              </a:rPr>
              <a:t>eukaryotic</a:t>
            </a:r>
            <a:r>
              <a:rPr dirty="0" sz="2700" spc="-60">
                <a:latin typeface="Calibri"/>
                <a:cs typeface="Calibri"/>
              </a:rPr>
              <a:t> </a:t>
            </a:r>
            <a:r>
              <a:rPr dirty="0" sz="2700">
                <a:latin typeface="Calibri"/>
                <a:cs typeface="Calibri"/>
              </a:rPr>
              <a:t>and</a:t>
            </a:r>
            <a:r>
              <a:rPr dirty="0" sz="2700" spc="-40">
                <a:latin typeface="Calibri"/>
                <a:cs typeface="Calibri"/>
              </a:rPr>
              <a:t> </a:t>
            </a:r>
            <a:r>
              <a:rPr dirty="0" sz="2700">
                <a:latin typeface="Calibri"/>
                <a:cs typeface="Calibri"/>
              </a:rPr>
              <a:t>are</a:t>
            </a:r>
            <a:r>
              <a:rPr dirty="0" sz="2700" spc="-40">
                <a:latin typeface="Calibri"/>
                <a:cs typeface="Calibri"/>
              </a:rPr>
              <a:t> </a:t>
            </a:r>
            <a:r>
              <a:rPr dirty="0" sz="2700" spc="-10">
                <a:latin typeface="Calibri"/>
                <a:cs typeface="Calibri"/>
              </a:rPr>
              <a:t>highly </a:t>
            </a:r>
            <a:r>
              <a:rPr dirty="0" sz="2700">
                <a:latin typeface="Calibri"/>
                <a:cs typeface="Calibri"/>
              </a:rPr>
              <a:t>folded</a:t>
            </a:r>
            <a:r>
              <a:rPr dirty="0" sz="2700" spc="-100">
                <a:latin typeface="Calibri"/>
                <a:cs typeface="Calibri"/>
              </a:rPr>
              <a:t> </a:t>
            </a:r>
            <a:r>
              <a:rPr dirty="0" sz="2700">
                <a:latin typeface="Calibri"/>
                <a:cs typeface="Calibri"/>
              </a:rPr>
              <a:t>into</a:t>
            </a:r>
            <a:r>
              <a:rPr dirty="0" sz="2700" spc="-114">
                <a:latin typeface="Calibri"/>
                <a:cs typeface="Calibri"/>
              </a:rPr>
              <a:t> </a:t>
            </a:r>
            <a:r>
              <a:rPr dirty="0" sz="2700">
                <a:latin typeface="Calibri"/>
                <a:cs typeface="Calibri"/>
              </a:rPr>
              <a:t>cisternae</a:t>
            </a:r>
            <a:r>
              <a:rPr dirty="0" sz="2700" spc="-105">
                <a:latin typeface="Calibri"/>
                <a:cs typeface="Calibri"/>
              </a:rPr>
              <a:t> </a:t>
            </a:r>
            <a:r>
              <a:rPr dirty="0" sz="2700">
                <a:latin typeface="Calibri"/>
                <a:cs typeface="Calibri"/>
              </a:rPr>
              <a:t>(flattened</a:t>
            </a:r>
            <a:r>
              <a:rPr dirty="0" sz="2700" spc="-105">
                <a:latin typeface="Calibri"/>
                <a:cs typeface="Calibri"/>
              </a:rPr>
              <a:t> </a:t>
            </a:r>
            <a:r>
              <a:rPr dirty="0" sz="2700" spc="-10">
                <a:latin typeface="Calibri"/>
                <a:cs typeface="Calibri"/>
              </a:rPr>
              <a:t>sacs).</a:t>
            </a:r>
            <a:endParaRPr sz="27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700">
              <a:latin typeface="Calibri"/>
              <a:cs typeface="Calibri"/>
            </a:endParaRPr>
          </a:p>
          <a:p>
            <a:pPr marL="12700" marR="951230">
              <a:lnSpc>
                <a:spcPts val="3229"/>
              </a:lnSpc>
            </a:pPr>
            <a:r>
              <a:rPr dirty="0" sz="2700">
                <a:latin typeface="Calibri"/>
                <a:cs typeface="Calibri"/>
              </a:rPr>
              <a:t>They</a:t>
            </a:r>
            <a:r>
              <a:rPr dirty="0" sz="2700" spc="-65">
                <a:latin typeface="Calibri"/>
                <a:cs typeface="Calibri"/>
              </a:rPr>
              <a:t> </a:t>
            </a:r>
            <a:r>
              <a:rPr dirty="0" sz="2700">
                <a:latin typeface="Calibri"/>
                <a:cs typeface="Calibri"/>
              </a:rPr>
              <a:t>are</a:t>
            </a:r>
            <a:r>
              <a:rPr dirty="0" sz="2700" spc="-50">
                <a:latin typeface="Calibri"/>
                <a:cs typeface="Calibri"/>
              </a:rPr>
              <a:t> </a:t>
            </a:r>
            <a:r>
              <a:rPr dirty="0" sz="2700">
                <a:latin typeface="Calibri"/>
                <a:cs typeface="Calibri"/>
              </a:rPr>
              <a:t>enclosed</a:t>
            </a:r>
            <a:r>
              <a:rPr dirty="0" sz="2700" spc="-45">
                <a:latin typeface="Calibri"/>
                <a:cs typeface="Calibri"/>
              </a:rPr>
              <a:t> </a:t>
            </a:r>
            <a:r>
              <a:rPr dirty="0" sz="2700">
                <a:latin typeface="Calibri"/>
                <a:cs typeface="Calibri"/>
              </a:rPr>
              <a:t>in</a:t>
            </a:r>
            <a:r>
              <a:rPr dirty="0" sz="2700" spc="-40">
                <a:latin typeface="Calibri"/>
                <a:cs typeface="Calibri"/>
              </a:rPr>
              <a:t> </a:t>
            </a:r>
            <a:r>
              <a:rPr dirty="0" sz="2700">
                <a:latin typeface="Calibri"/>
                <a:cs typeface="Calibri"/>
              </a:rPr>
              <a:t>a</a:t>
            </a:r>
            <a:r>
              <a:rPr dirty="0" sz="2700" spc="-70">
                <a:latin typeface="Calibri"/>
                <a:cs typeface="Calibri"/>
              </a:rPr>
              <a:t> </a:t>
            </a:r>
            <a:r>
              <a:rPr dirty="0" sz="2700">
                <a:latin typeface="Calibri"/>
                <a:cs typeface="Calibri"/>
              </a:rPr>
              <a:t>membrane</a:t>
            </a:r>
            <a:r>
              <a:rPr dirty="0" sz="2700" spc="-40">
                <a:latin typeface="Calibri"/>
                <a:cs typeface="Calibri"/>
              </a:rPr>
              <a:t> </a:t>
            </a:r>
            <a:r>
              <a:rPr dirty="0" sz="2700">
                <a:latin typeface="Calibri"/>
                <a:cs typeface="Calibri"/>
              </a:rPr>
              <a:t>that</a:t>
            </a:r>
            <a:r>
              <a:rPr dirty="0" sz="2700" spc="-50">
                <a:latin typeface="Calibri"/>
                <a:cs typeface="Calibri"/>
              </a:rPr>
              <a:t> </a:t>
            </a:r>
            <a:r>
              <a:rPr dirty="0" sz="2700">
                <a:latin typeface="Calibri"/>
                <a:cs typeface="Calibri"/>
              </a:rPr>
              <a:t>varies</a:t>
            </a:r>
            <a:r>
              <a:rPr dirty="0" sz="2700" spc="-50">
                <a:latin typeface="Calibri"/>
                <a:cs typeface="Calibri"/>
              </a:rPr>
              <a:t> </a:t>
            </a:r>
            <a:r>
              <a:rPr dirty="0" sz="2700" spc="-25">
                <a:latin typeface="Calibri"/>
                <a:cs typeface="Calibri"/>
              </a:rPr>
              <a:t>in </a:t>
            </a:r>
            <a:r>
              <a:rPr dirty="0" sz="2700">
                <a:latin typeface="Calibri"/>
                <a:cs typeface="Calibri"/>
              </a:rPr>
              <a:t>thickness</a:t>
            </a:r>
            <a:r>
              <a:rPr dirty="0" sz="2700" spc="-40">
                <a:latin typeface="Calibri"/>
                <a:cs typeface="Calibri"/>
              </a:rPr>
              <a:t> </a:t>
            </a:r>
            <a:r>
              <a:rPr dirty="0" sz="2700">
                <a:latin typeface="Calibri"/>
                <a:cs typeface="Calibri"/>
              </a:rPr>
              <a:t>from</a:t>
            </a:r>
            <a:r>
              <a:rPr dirty="0" sz="2700" spc="-80">
                <a:latin typeface="Calibri"/>
                <a:cs typeface="Calibri"/>
              </a:rPr>
              <a:t> </a:t>
            </a:r>
            <a:r>
              <a:rPr dirty="0" sz="2700" spc="-10">
                <a:latin typeface="Calibri"/>
                <a:cs typeface="Calibri"/>
              </a:rPr>
              <a:t>different</a:t>
            </a:r>
            <a:r>
              <a:rPr dirty="0" sz="2700" spc="-100">
                <a:latin typeface="Calibri"/>
                <a:cs typeface="Calibri"/>
              </a:rPr>
              <a:t> </a:t>
            </a:r>
            <a:r>
              <a:rPr dirty="0" sz="2700" spc="-10">
                <a:latin typeface="Calibri"/>
                <a:cs typeface="Calibri"/>
              </a:rPr>
              <a:t>regions.</a:t>
            </a:r>
            <a:endParaRPr sz="2700">
              <a:latin typeface="Calibri"/>
              <a:cs typeface="Calibri"/>
            </a:endParaRPr>
          </a:p>
          <a:p>
            <a:pPr marL="12700" marR="23495">
              <a:lnSpc>
                <a:spcPct val="100800"/>
              </a:lnSpc>
              <a:spcBef>
                <a:spcPts val="3090"/>
              </a:spcBef>
            </a:pPr>
            <a:r>
              <a:rPr dirty="0" sz="2700">
                <a:latin typeface="Calibri"/>
                <a:cs typeface="Calibri"/>
              </a:rPr>
              <a:t>In</a:t>
            </a:r>
            <a:r>
              <a:rPr dirty="0" sz="2700" spc="-55">
                <a:latin typeface="Calibri"/>
                <a:cs typeface="Calibri"/>
              </a:rPr>
              <a:t> </a:t>
            </a:r>
            <a:r>
              <a:rPr dirty="0" sz="2700">
                <a:latin typeface="Calibri"/>
                <a:cs typeface="Calibri"/>
              </a:rPr>
              <a:t>the</a:t>
            </a:r>
            <a:r>
              <a:rPr dirty="0" sz="2700" spc="-50">
                <a:latin typeface="Calibri"/>
                <a:cs typeface="Calibri"/>
              </a:rPr>
              <a:t> </a:t>
            </a:r>
            <a:r>
              <a:rPr dirty="0" sz="2700">
                <a:latin typeface="Calibri"/>
                <a:cs typeface="Calibri"/>
              </a:rPr>
              <a:t>cell,</a:t>
            </a:r>
            <a:r>
              <a:rPr dirty="0" sz="2700" spc="-50">
                <a:latin typeface="Calibri"/>
                <a:cs typeface="Calibri"/>
              </a:rPr>
              <a:t> </a:t>
            </a:r>
            <a:r>
              <a:rPr dirty="0" sz="2700">
                <a:latin typeface="Calibri"/>
                <a:cs typeface="Calibri"/>
              </a:rPr>
              <a:t>Golgi</a:t>
            </a:r>
            <a:r>
              <a:rPr dirty="0" sz="2700" spc="-65">
                <a:latin typeface="Calibri"/>
                <a:cs typeface="Calibri"/>
              </a:rPr>
              <a:t> </a:t>
            </a:r>
            <a:r>
              <a:rPr dirty="0" sz="2700">
                <a:latin typeface="Calibri"/>
                <a:cs typeface="Calibri"/>
              </a:rPr>
              <a:t>apparatus</a:t>
            </a:r>
            <a:r>
              <a:rPr dirty="0" sz="2700" spc="-50">
                <a:latin typeface="Calibri"/>
                <a:cs typeface="Calibri"/>
              </a:rPr>
              <a:t> </a:t>
            </a:r>
            <a:r>
              <a:rPr dirty="0" sz="2700">
                <a:latin typeface="Calibri"/>
                <a:cs typeface="Calibri"/>
              </a:rPr>
              <a:t>are</a:t>
            </a:r>
            <a:r>
              <a:rPr dirty="0" sz="2700" spc="-45">
                <a:latin typeface="Calibri"/>
                <a:cs typeface="Calibri"/>
              </a:rPr>
              <a:t> </a:t>
            </a:r>
            <a:r>
              <a:rPr dirty="0" sz="2700">
                <a:latin typeface="Calibri"/>
                <a:cs typeface="Calibri"/>
              </a:rPr>
              <a:t>actively</a:t>
            </a:r>
            <a:r>
              <a:rPr dirty="0" sz="2700" spc="-80">
                <a:latin typeface="Calibri"/>
                <a:cs typeface="Calibri"/>
              </a:rPr>
              <a:t> </a:t>
            </a:r>
            <a:r>
              <a:rPr dirty="0" sz="2700">
                <a:latin typeface="Calibri"/>
                <a:cs typeface="Calibri"/>
              </a:rPr>
              <a:t>involved</a:t>
            </a:r>
            <a:r>
              <a:rPr dirty="0" sz="2700" spc="-45">
                <a:latin typeface="Calibri"/>
                <a:cs typeface="Calibri"/>
              </a:rPr>
              <a:t> </a:t>
            </a:r>
            <a:r>
              <a:rPr dirty="0" sz="2700">
                <a:latin typeface="Calibri"/>
                <a:cs typeface="Calibri"/>
              </a:rPr>
              <a:t>in</a:t>
            </a:r>
            <a:r>
              <a:rPr dirty="0" sz="2700" spc="-55">
                <a:latin typeface="Calibri"/>
                <a:cs typeface="Calibri"/>
              </a:rPr>
              <a:t> </a:t>
            </a:r>
            <a:r>
              <a:rPr dirty="0" sz="2700" spc="-25">
                <a:latin typeface="Calibri"/>
                <a:cs typeface="Calibri"/>
              </a:rPr>
              <a:t>the </a:t>
            </a:r>
            <a:r>
              <a:rPr dirty="0" sz="2700">
                <a:latin typeface="Calibri"/>
                <a:cs typeface="Calibri"/>
              </a:rPr>
              <a:t>manufacturing,</a:t>
            </a:r>
            <a:r>
              <a:rPr dirty="0" sz="2700" spc="-65">
                <a:latin typeface="Calibri"/>
                <a:cs typeface="Calibri"/>
              </a:rPr>
              <a:t> </a:t>
            </a:r>
            <a:r>
              <a:rPr dirty="0" sz="2700" spc="-10">
                <a:latin typeface="Calibri"/>
                <a:cs typeface="Calibri"/>
              </a:rPr>
              <a:t>storage</a:t>
            </a:r>
            <a:r>
              <a:rPr dirty="0" sz="2700" spc="-65">
                <a:latin typeface="Calibri"/>
                <a:cs typeface="Calibri"/>
              </a:rPr>
              <a:t> </a:t>
            </a:r>
            <a:r>
              <a:rPr dirty="0" sz="2700">
                <a:latin typeface="Calibri"/>
                <a:cs typeface="Calibri"/>
              </a:rPr>
              <a:t>as</a:t>
            </a:r>
            <a:r>
              <a:rPr dirty="0" sz="2700" spc="-10">
                <a:latin typeface="Calibri"/>
                <a:cs typeface="Calibri"/>
              </a:rPr>
              <a:t> </a:t>
            </a:r>
            <a:r>
              <a:rPr dirty="0" sz="2700">
                <a:latin typeface="Calibri"/>
                <a:cs typeface="Calibri"/>
              </a:rPr>
              <a:t>well</a:t>
            </a:r>
            <a:r>
              <a:rPr dirty="0" sz="2700" spc="-20">
                <a:latin typeface="Calibri"/>
                <a:cs typeface="Calibri"/>
              </a:rPr>
              <a:t> </a:t>
            </a:r>
            <a:r>
              <a:rPr dirty="0" sz="2700">
                <a:latin typeface="Calibri"/>
                <a:cs typeface="Calibri"/>
              </a:rPr>
              <a:t>as</a:t>
            </a:r>
            <a:r>
              <a:rPr dirty="0" sz="2700" spc="-80">
                <a:latin typeface="Calibri"/>
                <a:cs typeface="Calibri"/>
              </a:rPr>
              <a:t> </a:t>
            </a:r>
            <a:r>
              <a:rPr dirty="0" sz="2700" spc="-10">
                <a:latin typeface="Calibri"/>
                <a:cs typeface="Calibri"/>
              </a:rPr>
              <a:t>transportation</a:t>
            </a:r>
            <a:r>
              <a:rPr dirty="0" sz="2700" spc="-65">
                <a:latin typeface="Calibri"/>
                <a:cs typeface="Calibri"/>
              </a:rPr>
              <a:t> </a:t>
            </a:r>
            <a:r>
              <a:rPr dirty="0" sz="2700" spc="-25">
                <a:latin typeface="Calibri"/>
                <a:cs typeface="Calibri"/>
              </a:rPr>
              <a:t>of </a:t>
            </a:r>
            <a:r>
              <a:rPr dirty="0" sz="2700">
                <a:latin typeface="Calibri"/>
                <a:cs typeface="Calibri"/>
              </a:rPr>
              <a:t>products</a:t>
            </a:r>
            <a:r>
              <a:rPr dirty="0" sz="2700" spc="-65">
                <a:latin typeface="Calibri"/>
                <a:cs typeface="Calibri"/>
              </a:rPr>
              <a:t> </a:t>
            </a:r>
            <a:r>
              <a:rPr dirty="0" sz="2700">
                <a:latin typeface="Calibri"/>
                <a:cs typeface="Calibri"/>
              </a:rPr>
              <a:t>from</a:t>
            </a:r>
            <a:r>
              <a:rPr dirty="0" sz="2700" spc="-50">
                <a:latin typeface="Calibri"/>
                <a:cs typeface="Calibri"/>
              </a:rPr>
              <a:t> </a:t>
            </a:r>
            <a:r>
              <a:rPr dirty="0" sz="2700">
                <a:latin typeface="Calibri"/>
                <a:cs typeface="Calibri"/>
              </a:rPr>
              <a:t>the</a:t>
            </a:r>
            <a:r>
              <a:rPr dirty="0" sz="2700" spc="-50">
                <a:latin typeface="Calibri"/>
                <a:cs typeface="Calibri"/>
              </a:rPr>
              <a:t> </a:t>
            </a:r>
            <a:r>
              <a:rPr dirty="0" sz="2700" spc="-25">
                <a:latin typeface="Calibri"/>
                <a:cs typeface="Calibri"/>
              </a:rPr>
              <a:t>ER.</a:t>
            </a:r>
            <a:endParaRPr sz="27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74415" y="936536"/>
            <a:ext cx="6726733" cy="4748239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88975" y="800036"/>
            <a:ext cx="1424940" cy="39179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u="sng" sz="2400" spc="-1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2"/>
              </a:rPr>
              <a:t>Cytoplasm</a:t>
            </a:r>
            <a:r>
              <a:rPr dirty="0" u="sng" sz="2400" spc="60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2"/>
              </a:rPr>
              <a:t> 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3" name="object 3" descr=""/>
          <p:cNvSpPr txBox="1">
            <a:spLocks noGrp="1"/>
          </p:cNvSpPr>
          <p:nvPr>
            <p:ph type="body" idx="1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80645">
              <a:lnSpc>
                <a:spcPct val="100000"/>
              </a:lnSpc>
              <a:spcBef>
                <a:spcPts val="100"/>
              </a:spcBef>
            </a:pPr>
            <a:r>
              <a:rPr dirty="0"/>
              <a:t>It</a:t>
            </a:r>
            <a:r>
              <a:rPr dirty="0" spc="-40"/>
              <a:t> </a:t>
            </a:r>
            <a:r>
              <a:rPr dirty="0"/>
              <a:t>is</a:t>
            </a:r>
            <a:r>
              <a:rPr dirty="0" spc="-20"/>
              <a:t> </a:t>
            </a:r>
            <a:r>
              <a:rPr dirty="0"/>
              <a:t>also</a:t>
            </a:r>
            <a:r>
              <a:rPr dirty="0" spc="-40"/>
              <a:t> </a:t>
            </a:r>
            <a:r>
              <a:rPr dirty="0"/>
              <a:t>not</a:t>
            </a:r>
            <a:r>
              <a:rPr dirty="0" spc="-35"/>
              <a:t> </a:t>
            </a:r>
            <a:r>
              <a:rPr dirty="0" spc="-10"/>
              <a:t>considered</a:t>
            </a:r>
            <a:r>
              <a:rPr dirty="0" spc="-35"/>
              <a:t> </a:t>
            </a:r>
            <a:r>
              <a:rPr dirty="0"/>
              <a:t>as</a:t>
            </a:r>
            <a:r>
              <a:rPr dirty="0" spc="-20"/>
              <a:t> </a:t>
            </a:r>
            <a:r>
              <a:rPr dirty="0"/>
              <a:t>an</a:t>
            </a:r>
            <a:r>
              <a:rPr dirty="0" spc="-45"/>
              <a:t> </a:t>
            </a:r>
            <a:r>
              <a:rPr dirty="0" spc="-10"/>
              <a:t>organelle</a:t>
            </a:r>
            <a:r>
              <a:rPr dirty="0" spc="-45"/>
              <a:t> </a:t>
            </a:r>
            <a:r>
              <a:rPr dirty="0"/>
              <a:t>in</a:t>
            </a:r>
            <a:r>
              <a:rPr dirty="0" spc="-45"/>
              <a:t> </a:t>
            </a:r>
            <a:r>
              <a:rPr dirty="0"/>
              <a:t>some</a:t>
            </a:r>
            <a:r>
              <a:rPr dirty="0" spc="-45"/>
              <a:t> </a:t>
            </a:r>
            <a:r>
              <a:rPr dirty="0" spc="-10"/>
              <a:t>books.</a:t>
            </a:r>
          </a:p>
          <a:p>
            <a:pPr marL="12700">
              <a:lnSpc>
                <a:spcPct val="100000"/>
              </a:lnSpc>
              <a:spcBef>
                <a:spcPts val="2905"/>
              </a:spcBef>
            </a:pPr>
            <a:r>
              <a:rPr dirty="0" spc="-30"/>
              <a:t>However,</a:t>
            </a:r>
            <a:r>
              <a:rPr dirty="0" spc="-40"/>
              <a:t> </a:t>
            </a:r>
            <a:r>
              <a:rPr dirty="0"/>
              <a:t>it</a:t>
            </a:r>
            <a:r>
              <a:rPr dirty="0" spc="-25"/>
              <a:t> </a:t>
            </a:r>
            <a:r>
              <a:rPr dirty="0"/>
              <a:t>is</a:t>
            </a:r>
            <a:r>
              <a:rPr dirty="0" spc="-10"/>
              <a:t> </a:t>
            </a:r>
            <a:r>
              <a:rPr dirty="0"/>
              <a:t>an</a:t>
            </a:r>
            <a:r>
              <a:rPr dirty="0" spc="-30"/>
              <a:t> </a:t>
            </a:r>
            <a:r>
              <a:rPr dirty="0"/>
              <a:t>important</a:t>
            </a:r>
            <a:r>
              <a:rPr dirty="0" spc="-25"/>
              <a:t> </a:t>
            </a:r>
            <a:r>
              <a:rPr dirty="0" spc="-10"/>
              <a:t>component</a:t>
            </a:r>
            <a:r>
              <a:rPr dirty="0" spc="-90"/>
              <a:t> </a:t>
            </a:r>
            <a:r>
              <a:rPr dirty="0"/>
              <a:t>of</a:t>
            </a:r>
            <a:r>
              <a:rPr dirty="0" spc="-25"/>
              <a:t> </a:t>
            </a:r>
            <a:r>
              <a:rPr dirty="0"/>
              <a:t>the</a:t>
            </a:r>
            <a:r>
              <a:rPr dirty="0" spc="-30"/>
              <a:t> </a:t>
            </a:r>
            <a:r>
              <a:rPr dirty="0" spc="-10"/>
              <a:t>cell.</a:t>
            </a:r>
          </a:p>
          <a:p>
            <a:pPr marL="80645">
              <a:lnSpc>
                <a:spcPct val="100000"/>
              </a:lnSpc>
              <a:spcBef>
                <a:spcPts val="2825"/>
              </a:spcBef>
            </a:pPr>
            <a:r>
              <a:rPr dirty="0"/>
              <a:t>Cell</a:t>
            </a:r>
            <a:r>
              <a:rPr dirty="0" spc="-35"/>
              <a:t> </a:t>
            </a:r>
            <a:r>
              <a:rPr dirty="0"/>
              <a:t>cytoplasm</a:t>
            </a:r>
            <a:r>
              <a:rPr dirty="0" spc="-55"/>
              <a:t> </a:t>
            </a:r>
            <a:r>
              <a:rPr dirty="0"/>
              <a:t>is</a:t>
            </a:r>
            <a:r>
              <a:rPr dirty="0" spc="-45"/>
              <a:t> </a:t>
            </a:r>
            <a:r>
              <a:rPr dirty="0"/>
              <a:t>composed</a:t>
            </a:r>
            <a:r>
              <a:rPr dirty="0" spc="-65"/>
              <a:t> </a:t>
            </a:r>
            <a:r>
              <a:rPr dirty="0"/>
              <a:t>of</a:t>
            </a:r>
            <a:r>
              <a:rPr dirty="0" spc="-60"/>
              <a:t> </a:t>
            </a:r>
            <a:r>
              <a:rPr dirty="0"/>
              <a:t>protoplasm</a:t>
            </a:r>
            <a:r>
              <a:rPr dirty="0" spc="-55"/>
              <a:t> </a:t>
            </a:r>
            <a:r>
              <a:rPr dirty="0"/>
              <a:t>in</a:t>
            </a:r>
            <a:r>
              <a:rPr dirty="0" spc="-65"/>
              <a:t> </a:t>
            </a:r>
            <a:r>
              <a:rPr dirty="0"/>
              <a:t>which</a:t>
            </a:r>
            <a:r>
              <a:rPr dirty="0" spc="-65"/>
              <a:t> </a:t>
            </a:r>
            <a:r>
              <a:rPr dirty="0"/>
              <a:t>all</a:t>
            </a:r>
            <a:r>
              <a:rPr dirty="0" spc="-35"/>
              <a:t> </a:t>
            </a:r>
            <a:r>
              <a:rPr dirty="0" spc="-25"/>
              <a:t>the</a:t>
            </a:r>
          </a:p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dirty="0"/>
              <a:t>other</a:t>
            </a:r>
            <a:r>
              <a:rPr dirty="0" spc="20"/>
              <a:t> </a:t>
            </a:r>
            <a:r>
              <a:rPr dirty="0"/>
              <a:t>cell</a:t>
            </a:r>
            <a:r>
              <a:rPr dirty="0" spc="-60"/>
              <a:t> </a:t>
            </a:r>
            <a:r>
              <a:rPr dirty="0" spc="-10"/>
              <a:t>organelles</a:t>
            </a:r>
            <a:r>
              <a:rPr dirty="0" spc="-75"/>
              <a:t> </a:t>
            </a:r>
            <a:r>
              <a:rPr dirty="0"/>
              <a:t>are</a:t>
            </a:r>
            <a:r>
              <a:rPr dirty="0" spc="-30"/>
              <a:t> </a:t>
            </a:r>
            <a:r>
              <a:rPr dirty="0" spc="-10"/>
              <a:t>suspended.</a:t>
            </a:r>
          </a:p>
          <a:p>
            <a:pPr marL="12700">
              <a:lnSpc>
                <a:spcPts val="2870"/>
              </a:lnSpc>
              <a:spcBef>
                <a:spcPts val="2905"/>
              </a:spcBef>
            </a:pPr>
            <a:r>
              <a:rPr dirty="0"/>
              <a:t>Many</a:t>
            </a:r>
            <a:r>
              <a:rPr dirty="0" spc="-40"/>
              <a:t> </a:t>
            </a:r>
            <a:r>
              <a:rPr dirty="0"/>
              <a:t>of</a:t>
            </a:r>
            <a:r>
              <a:rPr dirty="0" spc="-50"/>
              <a:t> </a:t>
            </a:r>
            <a:r>
              <a:rPr dirty="0"/>
              <a:t>the</a:t>
            </a:r>
            <a:r>
              <a:rPr dirty="0" spc="-65"/>
              <a:t> </a:t>
            </a:r>
            <a:r>
              <a:rPr dirty="0"/>
              <a:t>cell</a:t>
            </a:r>
            <a:r>
              <a:rPr dirty="0" spc="-95"/>
              <a:t> </a:t>
            </a:r>
            <a:r>
              <a:rPr dirty="0"/>
              <a:t>processes</a:t>
            </a:r>
            <a:r>
              <a:rPr dirty="0" spc="-35"/>
              <a:t> </a:t>
            </a:r>
            <a:r>
              <a:rPr dirty="0"/>
              <a:t>(protein</a:t>
            </a:r>
            <a:r>
              <a:rPr dirty="0" spc="-55"/>
              <a:t> </a:t>
            </a:r>
            <a:r>
              <a:rPr dirty="0" spc="-10"/>
              <a:t>synthesis,</a:t>
            </a:r>
            <a:r>
              <a:rPr dirty="0" spc="-70"/>
              <a:t> </a:t>
            </a:r>
            <a:r>
              <a:rPr dirty="0" spc="-10"/>
              <a:t>respiration</a:t>
            </a:r>
            <a:r>
              <a:rPr dirty="0" spc="-55"/>
              <a:t> </a:t>
            </a:r>
            <a:r>
              <a:rPr dirty="0" spc="-20"/>
              <a:t>etc)</a:t>
            </a:r>
          </a:p>
          <a:p>
            <a:pPr marL="12700">
              <a:lnSpc>
                <a:spcPts val="2870"/>
              </a:lnSpc>
            </a:pPr>
            <a:r>
              <a:rPr dirty="0" spc="-10"/>
              <a:t>take</a:t>
            </a:r>
            <a:r>
              <a:rPr dirty="0" spc="-50"/>
              <a:t> </a:t>
            </a:r>
            <a:r>
              <a:rPr dirty="0"/>
              <a:t>place</a:t>
            </a:r>
            <a:r>
              <a:rPr dirty="0" spc="-50"/>
              <a:t> </a:t>
            </a:r>
            <a:r>
              <a:rPr dirty="0"/>
              <a:t>in</a:t>
            </a:r>
            <a:r>
              <a:rPr dirty="0" spc="-45"/>
              <a:t> </a:t>
            </a:r>
            <a:r>
              <a:rPr dirty="0"/>
              <a:t>the</a:t>
            </a:r>
            <a:r>
              <a:rPr dirty="0" spc="-50"/>
              <a:t> </a:t>
            </a:r>
            <a:r>
              <a:rPr dirty="0" spc="-10"/>
              <a:t>cytoplasm.</a:t>
            </a:r>
          </a:p>
          <a:p>
            <a:pPr>
              <a:lnSpc>
                <a:spcPct val="100000"/>
              </a:lnSpc>
              <a:spcBef>
                <a:spcPts val="80"/>
              </a:spcBef>
            </a:pPr>
          </a:p>
          <a:p>
            <a:pPr marL="12700" marR="5080">
              <a:lnSpc>
                <a:spcPts val="2860"/>
              </a:lnSpc>
            </a:pPr>
            <a:r>
              <a:rPr dirty="0"/>
              <a:t>The</a:t>
            </a:r>
            <a:r>
              <a:rPr dirty="0" spc="-70"/>
              <a:t> </a:t>
            </a:r>
            <a:r>
              <a:rPr dirty="0"/>
              <a:t>cytoplasm</a:t>
            </a:r>
            <a:r>
              <a:rPr dirty="0" spc="-45"/>
              <a:t> </a:t>
            </a:r>
            <a:r>
              <a:rPr dirty="0"/>
              <a:t>also</a:t>
            </a:r>
            <a:r>
              <a:rPr dirty="0" spc="-70"/>
              <a:t> </a:t>
            </a:r>
            <a:r>
              <a:rPr dirty="0"/>
              <a:t>plays</a:t>
            </a:r>
            <a:r>
              <a:rPr dirty="0" spc="-45"/>
              <a:t> </a:t>
            </a:r>
            <a:r>
              <a:rPr dirty="0"/>
              <a:t>an</a:t>
            </a:r>
            <a:r>
              <a:rPr dirty="0" spc="-60"/>
              <a:t> </a:t>
            </a:r>
            <a:r>
              <a:rPr dirty="0"/>
              <a:t>important</a:t>
            </a:r>
            <a:r>
              <a:rPr dirty="0" spc="-55"/>
              <a:t> </a:t>
            </a:r>
            <a:r>
              <a:rPr dirty="0"/>
              <a:t>role</a:t>
            </a:r>
            <a:r>
              <a:rPr dirty="0" spc="-10"/>
              <a:t> </a:t>
            </a:r>
            <a:r>
              <a:rPr dirty="0"/>
              <a:t>in</a:t>
            </a:r>
            <a:r>
              <a:rPr dirty="0" spc="-60"/>
              <a:t> </a:t>
            </a:r>
            <a:r>
              <a:rPr dirty="0"/>
              <a:t>the</a:t>
            </a:r>
            <a:r>
              <a:rPr dirty="0" spc="-10"/>
              <a:t> movement</a:t>
            </a:r>
            <a:r>
              <a:rPr dirty="0" spc="-55"/>
              <a:t> </a:t>
            </a:r>
            <a:r>
              <a:rPr dirty="0" spc="-25"/>
              <a:t>of </a:t>
            </a:r>
            <a:r>
              <a:rPr dirty="0"/>
              <a:t>various</a:t>
            </a:r>
            <a:r>
              <a:rPr dirty="0" spc="-114"/>
              <a:t> </a:t>
            </a:r>
            <a:r>
              <a:rPr dirty="0"/>
              <a:t>materials</a:t>
            </a:r>
            <a:r>
              <a:rPr dirty="0" spc="-40"/>
              <a:t> </a:t>
            </a:r>
            <a:r>
              <a:rPr dirty="0"/>
              <a:t>around</a:t>
            </a:r>
            <a:r>
              <a:rPr dirty="0" spc="-70"/>
              <a:t> </a:t>
            </a:r>
            <a:r>
              <a:rPr dirty="0"/>
              <a:t>the</a:t>
            </a:r>
            <a:r>
              <a:rPr dirty="0" spc="-70"/>
              <a:t> </a:t>
            </a:r>
            <a:r>
              <a:rPr dirty="0" spc="-10"/>
              <a:t>cell.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209550"/>
            <a:ext cx="8947150" cy="6648450"/>
          </a:xfrm>
          <a:prstGeom prst="rect">
            <a:avLst/>
          </a:prstGeom>
        </p:spPr>
      </p:pic>
      <p:sp>
        <p:nvSpPr>
          <p:cNvPr id="3" name="object 3" descr=""/>
          <p:cNvSpPr txBox="1"/>
          <p:nvPr/>
        </p:nvSpPr>
        <p:spPr>
          <a:xfrm>
            <a:off x="682209" y="358422"/>
            <a:ext cx="464820" cy="2774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650" spc="120">
                <a:solidFill>
                  <a:srgbClr val="333333"/>
                </a:solidFill>
                <a:latin typeface="Calibri"/>
                <a:cs typeface="Calibri"/>
              </a:rPr>
              <a:t>Cilia</a:t>
            </a:r>
            <a:endParaRPr sz="1650">
              <a:latin typeface="Calibri"/>
              <a:cs typeface="Calibri"/>
            </a:endParaRPr>
          </a:p>
        </p:txBody>
      </p:sp>
      <p:sp>
        <p:nvSpPr>
          <p:cNvPr id="4" name="object 4" descr=""/>
          <p:cNvSpPr txBox="1"/>
          <p:nvPr/>
        </p:nvSpPr>
        <p:spPr>
          <a:xfrm>
            <a:off x="326285" y="1152877"/>
            <a:ext cx="896619" cy="3073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850" spc="-10">
                <a:solidFill>
                  <a:srgbClr val="333333"/>
                </a:solidFill>
                <a:latin typeface="Calibri"/>
                <a:cs typeface="Calibri"/>
              </a:rPr>
              <a:t>Vacuoles</a:t>
            </a:r>
            <a:endParaRPr sz="1850">
              <a:latin typeface="Calibri"/>
              <a:cs typeface="Calibri"/>
            </a:endParaRPr>
          </a:p>
        </p:txBody>
      </p:sp>
      <p:sp>
        <p:nvSpPr>
          <p:cNvPr id="5" name="object 5" descr=""/>
          <p:cNvSpPr txBox="1"/>
          <p:nvPr/>
        </p:nvSpPr>
        <p:spPr>
          <a:xfrm>
            <a:off x="312739" y="2314927"/>
            <a:ext cx="1902460" cy="115189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850" spc="90">
                <a:solidFill>
                  <a:srgbClr val="333333"/>
                </a:solidFill>
                <a:latin typeface="Calibri"/>
                <a:cs typeface="Calibri"/>
              </a:rPr>
              <a:t>Cell</a:t>
            </a:r>
            <a:r>
              <a:rPr dirty="0" sz="1850" spc="-75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dirty="0" sz="1850" spc="-10">
                <a:solidFill>
                  <a:srgbClr val="333333"/>
                </a:solidFill>
                <a:latin typeface="Calibri"/>
                <a:cs typeface="Calibri"/>
              </a:rPr>
              <a:t>membrane</a:t>
            </a:r>
            <a:endParaRPr sz="18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170"/>
              </a:spcBef>
            </a:pPr>
            <a:endParaRPr sz="1850">
              <a:latin typeface="Calibri"/>
              <a:cs typeface="Calibri"/>
            </a:endParaRPr>
          </a:p>
          <a:p>
            <a:pPr marL="895350">
              <a:lnSpc>
                <a:spcPct val="100000"/>
              </a:lnSpc>
            </a:pPr>
            <a:r>
              <a:rPr dirty="0" sz="1850" spc="-10">
                <a:solidFill>
                  <a:srgbClr val="333333"/>
                </a:solidFill>
                <a:latin typeface="Calibri"/>
                <a:cs typeface="Calibri"/>
              </a:rPr>
              <a:t>Centriolès</a:t>
            </a:r>
            <a:endParaRPr sz="1850">
              <a:latin typeface="Calibri"/>
              <a:cs typeface="Calibri"/>
            </a:endParaRPr>
          </a:p>
        </p:txBody>
      </p:sp>
      <p:sp>
        <p:nvSpPr>
          <p:cNvPr id="6" name="object 6" descr=""/>
          <p:cNvSpPr txBox="1"/>
          <p:nvPr/>
        </p:nvSpPr>
        <p:spPr>
          <a:xfrm>
            <a:off x="312188" y="3657247"/>
            <a:ext cx="3253740" cy="2258060"/>
          </a:xfrm>
          <a:prstGeom prst="rect">
            <a:avLst/>
          </a:prstGeom>
        </p:spPr>
        <p:txBody>
          <a:bodyPr wrap="square" lIns="0" tIns="1905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500"/>
              </a:spcBef>
            </a:pPr>
            <a:r>
              <a:rPr dirty="0" sz="5350" spc="-100">
                <a:solidFill>
                  <a:srgbClr val="BF5D31"/>
                </a:solidFill>
                <a:latin typeface="Calibri"/>
                <a:cs typeface="Calibri"/>
              </a:rPr>
              <a:t>Animal</a:t>
            </a:r>
            <a:r>
              <a:rPr dirty="0" sz="5350" spc="-180">
                <a:solidFill>
                  <a:srgbClr val="BF5D31"/>
                </a:solidFill>
                <a:latin typeface="Calibri"/>
                <a:cs typeface="Calibri"/>
              </a:rPr>
              <a:t> </a:t>
            </a:r>
            <a:r>
              <a:rPr dirty="0" sz="5350" spc="110">
                <a:solidFill>
                  <a:srgbClr val="BF5D31"/>
                </a:solidFill>
                <a:latin typeface="Calibri"/>
                <a:cs typeface="Calibri"/>
              </a:rPr>
              <a:t>Cell</a:t>
            </a:r>
            <a:endParaRPr sz="5350">
              <a:latin typeface="Calibri"/>
              <a:cs typeface="Calibri"/>
            </a:endParaRPr>
          </a:p>
          <a:p>
            <a:pPr marL="224154" indent="-195580">
              <a:lnSpc>
                <a:spcPct val="100000"/>
              </a:lnSpc>
              <a:spcBef>
                <a:spcPts val="505"/>
              </a:spcBef>
              <a:buChar char="-"/>
              <a:tabLst>
                <a:tab pos="224154" algn="l"/>
              </a:tabLst>
            </a:pPr>
            <a:r>
              <a:rPr dirty="0" sz="1950" spc="-10">
                <a:solidFill>
                  <a:srgbClr val="333333"/>
                </a:solidFill>
                <a:latin typeface="Calibri"/>
                <a:cs typeface="Calibri"/>
              </a:rPr>
              <a:t>10-</a:t>
            </a:r>
            <a:r>
              <a:rPr dirty="0" sz="1950">
                <a:solidFill>
                  <a:srgbClr val="333333"/>
                </a:solidFill>
                <a:latin typeface="Calibri"/>
                <a:cs typeface="Calibri"/>
              </a:rPr>
              <a:t>30</a:t>
            </a:r>
            <a:r>
              <a:rPr dirty="0" sz="1950" spc="355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dirty="0" sz="1950">
                <a:solidFill>
                  <a:srgbClr val="333333"/>
                </a:solidFill>
                <a:latin typeface="Calibri"/>
                <a:cs typeface="Calibri"/>
              </a:rPr>
              <a:t>mïcrometers</a:t>
            </a:r>
            <a:r>
              <a:rPr dirty="0" sz="1950" spc="325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dirty="0" sz="1950">
                <a:solidFill>
                  <a:srgbClr val="333333"/>
                </a:solidFill>
                <a:latin typeface="Calibri"/>
                <a:cs typeface="Calibri"/>
              </a:rPr>
              <a:t>in</a:t>
            </a:r>
            <a:r>
              <a:rPr dirty="0" sz="1950" spc="24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dirty="0" sz="1950" spc="-10">
                <a:solidFill>
                  <a:srgbClr val="333333"/>
                </a:solidFill>
                <a:latin typeface="Calibri"/>
                <a:cs typeface="Calibri"/>
              </a:rPr>
              <a:t>length</a:t>
            </a:r>
            <a:endParaRPr sz="1950">
              <a:latin typeface="Calibri"/>
              <a:cs typeface="Calibri"/>
            </a:endParaRPr>
          </a:p>
          <a:p>
            <a:pPr marL="236220" marR="182880" indent="-208279">
              <a:lnSpc>
                <a:spcPts val="2300"/>
              </a:lnSpc>
              <a:spcBef>
                <a:spcPts val="2370"/>
              </a:spcBef>
              <a:buChar char="-"/>
              <a:tabLst>
                <a:tab pos="236220" algn="l"/>
                <a:tab pos="244475" algn="l"/>
              </a:tabLst>
            </a:pPr>
            <a:r>
              <a:rPr dirty="0" sz="2000">
                <a:solidFill>
                  <a:srgbClr val="AF9A8C"/>
                </a:solidFill>
                <a:latin typeface="Calibri"/>
                <a:cs typeface="Calibri"/>
              </a:rPr>
              <a:t>	</a:t>
            </a:r>
            <a:r>
              <a:rPr dirty="0" sz="2000">
                <a:solidFill>
                  <a:srgbClr val="333333"/>
                </a:solidFill>
                <a:latin typeface="Calibri"/>
                <a:cs typeface="Calibri"/>
              </a:rPr>
              <a:t>Typically</a:t>
            </a:r>
            <a:r>
              <a:rPr dirty="0" sz="2000" spc="6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333333"/>
                </a:solidFill>
                <a:latin typeface="Calibri"/>
                <a:cs typeface="Calibri"/>
              </a:rPr>
              <a:t>round</a:t>
            </a:r>
            <a:r>
              <a:rPr dirty="0" sz="2000" spc="9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333333"/>
                </a:solidFill>
                <a:latin typeface="Calibri"/>
                <a:cs typeface="Calibri"/>
              </a:rPr>
              <a:t>or</a:t>
            </a:r>
            <a:r>
              <a:rPr dirty="0" sz="2000" spc="5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dirty="0" sz="2000" spc="-10">
                <a:solidFill>
                  <a:srgbClr val="333333"/>
                </a:solidFill>
                <a:latin typeface="Calibri"/>
                <a:cs typeface="Calibri"/>
              </a:rPr>
              <a:t>irregular </a:t>
            </a:r>
            <a:r>
              <a:rPr dirty="0" sz="2000">
                <a:solidFill>
                  <a:srgbClr val="333333"/>
                </a:solidFill>
                <a:latin typeface="Calibri"/>
                <a:cs typeface="Calibri"/>
              </a:rPr>
              <a:t>in</a:t>
            </a:r>
            <a:r>
              <a:rPr dirty="0" sz="2000" spc="65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dirty="0" sz="2000" spc="-20">
                <a:solidFill>
                  <a:srgbClr val="333333"/>
                </a:solidFill>
                <a:latin typeface="Calibri"/>
                <a:cs typeface="Calibri"/>
              </a:rPr>
              <a:t>shape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7" name="object 7" descr=""/>
          <p:cNvSpPr txBox="1"/>
          <p:nvPr/>
        </p:nvSpPr>
        <p:spPr>
          <a:xfrm>
            <a:off x="3916779" y="479954"/>
            <a:ext cx="997585" cy="31432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900" spc="-30">
                <a:solidFill>
                  <a:srgbClr val="333333"/>
                </a:solidFill>
                <a:latin typeface="Calibri"/>
                <a:cs typeface="Calibri"/>
              </a:rPr>
              <a:t>Lysosomș:</a:t>
            </a:r>
            <a:endParaRPr sz="19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57200" y="457200"/>
            <a:ext cx="8293762" cy="5840485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101975" y="3199447"/>
            <a:ext cx="2949575" cy="701040"/>
          </a:xfrm>
          <a:prstGeom prst="rect"/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4400" i="1">
                <a:latin typeface="Calibri"/>
                <a:cs typeface="Calibri"/>
              </a:rPr>
              <a:t>THANK</a:t>
            </a:r>
            <a:r>
              <a:rPr dirty="0" sz="4400" spc="-60" i="1">
                <a:latin typeface="Calibri"/>
                <a:cs typeface="Calibri"/>
              </a:rPr>
              <a:t> </a:t>
            </a:r>
            <a:r>
              <a:rPr dirty="0" sz="4400" spc="-20" i="1">
                <a:latin typeface="Calibri"/>
                <a:cs typeface="Calibri"/>
              </a:rPr>
              <a:t>YOU.</a:t>
            </a:r>
            <a:endParaRPr sz="4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36575" y="1021397"/>
            <a:ext cx="3216275" cy="39179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u="sng" sz="240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Eukaryotic</a:t>
            </a:r>
            <a:r>
              <a:rPr dirty="0" u="sng" sz="2400" spc="-55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240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Cell</a:t>
            </a:r>
            <a:r>
              <a:rPr dirty="0" u="sng" sz="2400" spc="-8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2400" spc="-1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Definition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3" name="object 3" descr=""/>
          <p:cNvSpPr txBox="1"/>
          <p:nvPr/>
        </p:nvSpPr>
        <p:spPr>
          <a:xfrm>
            <a:off x="536575" y="1755711"/>
            <a:ext cx="8474075" cy="4054475"/>
          </a:xfrm>
          <a:prstGeom prst="rect">
            <a:avLst/>
          </a:prstGeom>
        </p:spPr>
        <p:txBody>
          <a:bodyPr wrap="square" lIns="0" tIns="27305" rIns="0" bIns="0" rtlCol="0" vert="horz">
            <a:spAutoFit/>
          </a:bodyPr>
          <a:lstStyle/>
          <a:p>
            <a:pPr marL="12700" marR="204470">
              <a:lnSpc>
                <a:spcPts val="2860"/>
              </a:lnSpc>
              <a:spcBef>
                <a:spcPts val="215"/>
              </a:spcBef>
            </a:pPr>
            <a:r>
              <a:rPr dirty="0" sz="2400">
                <a:latin typeface="Calibri"/>
                <a:cs typeface="Calibri"/>
              </a:rPr>
              <a:t>Eukaryotic</a:t>
            </a:r>
            <a:r>
              <a:rPr dirty="0" sz="2400" spc="-5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cells</a:t>
            </a:r>
            <a:r>
              <a:rPr dirty="0" sz="2400" spc="-5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are</a:t>
            </a:r>
            <a:r>
              <a:rPr dirty="0" sz="2400" spc="-8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cells</a:t>
            </a:r>
            <a:r>
              <a:rPr dirty="0" sz="2400" spc="-5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that</a:t>
            </a:r>
            <a:r>
              <a:rPr dirty="0" sz="2400" spc="-6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contain</a:t>
            </a:r>
            <a:r>
              <a:rPr dirty="0" sz="2400" spc="-7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a</a:t>
            </a:r>
            <a:r>
              <a:rPr dirty="0" sz="2400" spc="-10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nucleus</a:t>
            </a:r>
            <a:r>
              <a:rPr dirty="0" sz="2400" spc="-5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and</a:t>
            </a:r>
            <a:r>
              <a:rPr dirty="0" sz="2400" spc="-70">
                <a:latin typeface="Calibri"/>
                <a:cs typeface="Calibri"/>
              </a:rPr>
              <a:t> </a:t>
            </a:r>
            <a:r>
              <a:rPr dirty="0" sz="2400" spc="-10">
                <a:latin typeface="Calibri"/>
                <a:cs typeface="Calibri"/>
              </a:rPr>
              <a:t>organelles,</a:t>
            </a:r>
            <a:r>
              <a:rPr dirty="0" sz="2400" spc="-85">
                <a:latin typeface="Calibri"/>
                <a:cs typeface="Calibri"/>
              </a:rPr>
              <a:t> </a:t>
            </a:r>
            <a:r>
              <a:rPr dirty="0" sz="2400" spc="-25">
                <a:latin typeface="Calibri"/>
                <a:cs typeface="Calibri"/>
              </a:rPr>
              <a:t>and </a:t>
            </a:r>
            <a:r>
              <a:rPr dirty="0" sz="2400">
                <a:latin typeface="Calibri"/>
                <a:cs typeface="Calibri"/>
              </a:rPr>
              <a:t>are</a:t>
            </a:r>
            <a:r>
              <a:rPr dirty="0" sz="2400" spc="-4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enclosed</a:t>
            </a:r>
            <a:r>
              <a:rPr dirty="0" sz="2400" spc="-3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by</a:t>
            </a:r>
            <a:r>
              <a:rPr dirty="0" sz="2400" spc="-2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a</a:t>
            </a:r>
            <a:r>
              <a:rPr dirty="0" sz="2400" spc="-3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plasma</a:t>
            </a:r>
            <a:r>
              <a:rPr dirty="0" sz="2400" spc="-75">
                <a:latin typeface="Calibri"/>
                <a:cs typeface="Calibri"/>
              </a:rPr>
              <a:t> </a:t>
            </a:r>
            <a:r>
              <a:rPr dirty="0" sz="2400" spc="-10">
                <a:latin typeface="Calibri"/>
                <a:cs typeface="Calibri"/>
              </a:rPr>
              <a:t>membrane.</a:t>
            </a:r>
            <a:endParaRPr sz="2400">
              <a:latin typeface="Calibri"/>
              <a:cs typeface="Calibri"/>
            </a:endParaRPr>
          </a:p>
          <a:p>
            <a:pPr marL="12700">
              <a:lnSpc>
                <a:spcPts val="2865"/>
              </a:lnSpc>
              <a:spcBef>
                <a:spcPts val="2805"/>
              </a:spcBef>
            </a:pPr>
            <a:r>
              <a:rPr dirty="0" sz="2400" spc="-10">
                <a:latin typeface="Calibri"/>
                <a:cs typeface="Calibri"/>
              </a:rPr>
              <a:t>Organisms</a:t>
            </a:r>
            <a:r>
              <a:rPr dirty="0" sz="2400" spc="-114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that</a:t>
            </a:r>
            <a:r>
              <a:rPr dirty="0" sz="2400" spc="-6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have</a:t>
            </a:r>
            <a:r>
              <a:rPr dirty="0" sz="2400" spc="-75">
                <a:latin typeface="Calibri"/>
                <a:cs typeface="Calibri"/>
              </a:rPr>
              <a:t> </a:t>
            </a:r>
            <a:r>
              <a:rPr dirty="0" sz="2400" spc="-10">
                <a:latin typeface="Calibri"/>
                <a:cs typeface="Calibri"/>
              </a:rPr>
              <a:t>eukaryotic</a:t>
            </a:r>
            <a:r>
              <a:rPr dirty="0" sz="2400" spc="-5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cells</a:t>
            </a:r>
            <a:r>
              <a:rPr dirty="0" sz="2400" spc="-4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include</a:t>
            </a:r>
            <a:r>
              <a:rPr dirty="0" sz="2400" spc="-10">
                <a:latin typeface="Calibri"/>
                <a:cs typeface="Calibri"/>
              </a:rPr>
              <a:t> </a:t>
            </a:r>
            <a:r>
              <a:rPr dirty="0" sz="2400" spc="-20">
                <a:latin typeface="Calibri"/>
                <a:cs typeface="Calibri"/>
              </a:rPr>
              <a:t>protozoa,</a:t>
            </a:r>
            <a:r>
              <a:rPr dirty="0" sz="2400" spc="-8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fungi,</a:t>
            </a:r>
            <a:r>
              <a:rPr dirty="0" sz="2400" spc="-80">
                <a:latin typeface="Calibri"/>
                <a:cs typeface="Calibri"/>
              </a:rPr>
              <a:t> </a:t>
            </a:r>
            <a:r>
              <a:rPr dirty="0" sz="2400" spc="-10">
                <a:latin typeface="Calibri"/>
                <a:cs typeface="Calibri"/>
              </a:rPr>
              <a:t>plants</a:t>
            </a:r>
            <a:endParaRPr sz="2400">
              <a:latin typeface="Calibri"/>
              <a:cs typeface="Calibri"/>
            </a:endParaRPr>
          </a:p>
          <a:p>
            <a:pPr marL="12700">
              <a:lnSpc>
                <a:spcPts val="2865"/>
              </a:lnSpc>
            </a:pPr>
            <a:r>
              <a:rPr dirty="0" sz="2400">
                <a:latin typeface="Calibri"/>
                <a:cs typeface="Calibri"/>
              </a:rPr>
              <a:t>and</a:t>
            </a:r>
            <a:r>
              <a:rPr dirty="0" sz="2400" spc="-35">
                <a:latin typeface="Calibri"/>
                <a:cs typeface="Calibri"/>
              </a:rPr>
              <a:t> </a:t>
            </a:r>
            <a:r>
              <a:rPr dirty="0" sz="2400" spc="-10">
                <a:latin typeface="Calibri"/>
                <a:cs typeface="Calibri"/>
              </a:rPr>
              <a:t>animals.</a:t>
            </a:r>
            <a:endParaRPr sz="2400">
              <a:latin typeface="Calibri"/>
              <a:cs typeface="Calibri"/>
            </a:endParaRPr>
          </a:p>
          <a:p>
            <a:pPr marL="12700" marR="5080" indent="67945">
              <a:lnSpc>
                <a:spcPct val="200800"/>
              </a:lnSpc>
              <a:tabLst>
                <a:tab pos="7147559" algn="l"/>
              </a:tabLst>
            </a:pPr>
            <a:r>
              <a:rPr dirty="0" sz="2400">
                <a:latin typeface="Calibri"/>
                <a:cs typeface="Calibri"/>
              </a:rPr>
              <a:t>These</a:t>
            </a:r>
            <a:r>
              <a:rPr dirty="0" sz="2400" spc="-85">
                <a:latin typeface="Calibri"/>
                <a:cs typeface="Calibri"/>
              </a:rPr>
              <a:t> </a:t>
            </a:r>
            <a:r>
              <a:rPr dirty="0" sz="2400" spc="-10">
                <a:latin typeface="Calibri"/>
                <a:cs typeface="Calibri"/>
              </a:rPr>
              <a:t>organisms</a:t>
            </a:r>
            <a:r>
              <a:rPr dirty="0" sz="2400" spc="-12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are</a:t>
            </a:r>
            <a:r>
              <a:rPr dirty="0" sz="2400" spc="-1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grouped</a:t>
            </a:r>
            <a:r>
              <a:rPr dirty="0" sz="2400" spc="-7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into</a:t>
            </a:r>
            <a:r>
              <a:rPr dirty="0" sz="2400" spc="-7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the</a:t>
            </a:r>
            <a:r>
              <a:rPr dirty="0" sz="2400" spc="-1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biological</a:t>
            </a:r>
            <a:r>
              <a:rPr dirty="0" sz="2400" spc="-75">
                <a:latin typeface="Calibri"/>
                <a:cs typeface="Calibri"/>
              </a:rPr>
              <a:t> </a:t>
            </a:r>
            <a:r>
              <a:rPr dirty="0" sz="2400" spc="-10">
                <a:latin typeface="Calibri"/>
                <a:cs typeface="Calibri"/>
              </a:rPr>
              <a:t>domain</a:t>
            </a:r>
            <a:r>
              <a:rPr dirty="0" sz="2400">
                <a:latin typeface="Calibri"/>
                <a:cs typeface="Calibri"/>
              </a:rPr>
              <a:t>	</a:t>
            </a:r>
            <a:r>
              <a:rPr dirty="0" sz="2400" spc="-20">
                <a:latin typeface="Calibri"/>
                <a:cs typeface="Calibri"/>
              </a:rPr>
              <a:t>Eukaryota. </a:t>
            </a:r>
            <a:r>
              <a:rPr dirty="0" sz="2400">
                <a:latin typeface="Calibri"/>
                <a:cs typeface="Calibri"/>
              </a:rPr>
              <a:t>Eukaryotic</a:t>
            </a:r>
            <a:r>
              <a:rPr dirty="0" sz="2400" spc="-5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cells</a:t>
            </a:r>
            <a:r>
              <a:rPr dirty="0" sz="2400" spc="-4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are</a:t>
            </a:r>
            <a:r>
              <a:rPr dirty="0" sz="2400" spc="-7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larger</a:t>
            </a:r>
            <a:r>
              <a:rPr dirty="0" sz="2400" spc="-9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and</a:t>
            </a:r>
            <a:r>
              <a:rPr dirty="0" sz="2400" spc="-6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more</a:t>
            </a:r>
            <a:r>
              <a:rPr dirty="0" sz="2400" spc="-75">
                <a:latin typeface="Calibri"/>
                <a:cs typeface="Calibri"/>
              </a:rPr>
              <a:t> </a:t>
            </a:r>
            <a:r>
              <a:rPr dirty="0" sz="2400" spc="-10">
                <a:latin typeface="Calibri"/>
                <a:cs typeface="Calibri"/>
              </a:rPr>
              <a:t>complex</a:t>
            </a:r>
            <a:r>
              <a:rPr dirty="0" sz="2400" spc="-6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than</a:t>
            </a:r>
            <a:r>
              <a:rPr dirty="0" sz="2400" spc="-70">
                <a:latin typeface="Calibri"/>
                <a:cs typeface="Calibri"/>
              </a:rPr>
              <a:t> </a:t>
            </a:r>
            <a:r>
              <a:rPr dirty="0" sz="2400" spc="-10">
                <a:latin typeface="Calibri"/>
                <a:cs typeface="Calibri"/>
              </a:rPr>
              <a:t>prokaryotic</a:t>
            </a:r>
            <a:r>
              <a:rPr dirty="0" sz="2400" spc="-114">
                <a:latin typeface="Calibri"/>
                <a:cs typeface="Calibri"/>
              </a:rPr>
              <a:t> </a:t>
            </a:r>
            <a:r>
              <a:rPr dirty="0" sz="2400" spc="-10">
                <a:latin typeface="Calibri"/>
                <a:cs typeface="Calibri"/>
              </a:rPr>
              <a:t>cells,</a:t>
            </a:r>
            <a:endParaRPr sz="2400">
              <a:latin typeface="Calibri"/>
              <a:cs typeface="Calibri"/>
            </a:endParaRPr>
          </a:p>
          <a:p>
            <a:pPr marL="12700">
              <a:lnSpc>
                <a:spcPts val="2855"/>
              </a:lnSpc>
            </a:pPr>
            <a:r>
              <a:rPr dirty="0" sz="2400">
                <a:latin typeface="Calibri"/>
                <a:cs typeface="Calibri"/>
              </a:rPr>
              <a:t>which</a:t>
            </a:r>
            <a:r>
              <a:rPr dirty="0" sz="2400" spc="-4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are</a:t>
            </a:r>
            <a:r>
              <a:rPr dirty="0" sz="2400" spc="-50">
                <a:latin typeface="Calibri"/>
                <a:cs typeface="Calibri"/>
              </a:rPr>
              <a:t> </a:t>
            </a:r>
            <a:r>
              <a:rPr dirty="0" sz="2400" spc="-10">
                <a:latin typeface="Calibri"/>
                <a:cs typeface="Calibri"/>
              </a:rPr>
              <a:t>found</a:t>
            </a:r>
            <a:r>
              <a:rPr dirty="0" sz="2400" spc="-4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in</a:t>
            </a:r>
            <a:r>
              <a:rPr dirty="0" sz="2400" spc="-2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Archaea</a:t>
            </a:r>
            <a:r>
              <a:rPr dirty="0" sz="2400" spc="-4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and</a:t>
            </a:r>
            <a:r>
              <a:rPr dirty="0" sz="2400" spc="-4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Bacteria,</a:t>
            </a:r>
            <a:r>
              <a:rPr dirty="0" sz="2400" spc="1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the</a:t>
            </a:r>
            <a:r>
              <a:rPr dirty="0" sz="2400" spc="-5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other</a:t>
            </a:r>
            <a:r>
              <a:rPr dirty="0" sz="2400" spc="-6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two</a:t>
            </a:r>
            <a:r>
              <a:rPr dirty="0" sz="2400" spc="-4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domains</a:t>
            </a:r>
            <a:r>
              <a:rPr dirty="0" sz="2400" spc="-25">
                <a:latin typeface="Calibri"/>
                <a:cs typeface="Calibri"/>
              </a:rPr>
              <a:t> of</a:t>
            </a:r>
            <a:endParaRPr sz="2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dirty="0" sz="2400" spc="-10">
                <a:latin typeface="Calibri"/>
                <a:cs typeface="Calibri"/>
              </a:rPr>
              <a:t>life.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536575" y="1043939"/>
            <a:ext cx="7905750" cy="4148454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u="sng" sz="2700" spc="-10" b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Characteristics</a:t>
            </a:r>
            <a:r>
              <a:rPr dirty="0" u="sng" sz="2700" spc="-90" b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2700" b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of</a:t>
            </a:r>
            <a:r>
              <a:rPr dirty="0" u="sng" sz="2700" spc="-80" b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2700" b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Eukaryotic</a:t>
            </a:r>
            <a:r>
              <a:rPr dirty="0" u="sng" sz="2700" spc="-65" b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2700" spc="-10" b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Cells</a:t>
            </a:r>
            <a:endParaRPr sz="2700">
              <a:latin typeface="Calibri"/>
              <a:cs typeface="Calibri"/>
            </a:endParaRPr>
          </a:p>
          <a:p>
            <a:pPr marL="12700" marR="638175">
              <a:lnSpc>
                <a:spcPct val="100800"/>
              </a:lnSpc>
              <a:spcBef>
                <a:spcPts val="3195"/>
              </a:spcBef>
            </a:pPr>
            <a:r>
              <a:rPr dirty="0" sz="2700" spc="-10">
                <a:latin typeface="Calibri"/>
                <a:cs typeface="Calibri"/>
              </a:rPr>
              <a:t>Eukaryotic</a:t>
            </a:r>
            <a:r>
              <a:rPr dirty="0" sz="2700" spc="-75">
                <a:latin typeface="Calibri"/>
                <a:cs typeface="Calibri"/>
              </a:rPr>
              <a:t> </a:t>
            </a:r>
            <a:r>
              <a:rPr dirty="0" sz="2700">
                <a:latin typeface="Calibri"/>
                <a:cs typeface="Calibri"/>
              </a:rPr>
              <a:t>cells</a:t>
            </a:r>
            <a:r>
              <a:rPr dirty="0" sz="2700" spc="-65">
                <a:latin typeface="Calibri"/>
                <a:cs typeface="Calibri"/>
              </a:rPr>
              <a:t> </a:t>
            </a:r>
            <a:r>
              <a:rPr dirty="0" sz="2700">
                <a:latin typeface="Calibri"/>
                <a:cs typeface="Calibri"/>
              </a:rPr>
              <a:t>contain</a:t>
            </a:r>
            <a:r>
              <a:rPr dirty="0" sz="2700" spc="-45">
                <a:latin typeface="Calibri"/>
                <a:cs typeface="Calibri"/>
              </a:rPr>
              <a:t> </a:t>
            </a:r>
            <a:r>
              <a:rPr dirty="0" sz="2700">
                <a:latin typeface="Calibri"/>
                <a:cs typeface="Calibri"/>
              </a:rPr>
              <a:t>a</a:t>
            </a:r>
            <a:r>
              <a:rPr dirty="0" sz="2700" spc="-80">
                <a:latin typeface="Calibri"/>
                <a:cs typeface="Calibri"/>
              </a:rPr>
              <a:t> </a:t>
            </a:r>
            <a:r>
              <a:rPr dirty="0" sz="2700">
                <a:latin typeface="Calibri"/>
                <a:cs typeface="Calibri"/>
              </a:rPr>
              <a:t>variety</a:t>
            </a:r>
            <a:r>
              <a:rPr dirty="0" sz="2700" spc="-75">
                <a:latin typeface="Calibri"/>
                <a:cs typeface="Calibri"/>
              </a:rPr>
              <a:t> </a:t>
            </a:r>
            <a:r>
              <a:rPr dirty="0" sz="2700">
                <a:latin typeface="Calibri"/>
                <a:cs typeface="Calibri"/>
              </a:rPr>
              <a:t>of</a:t>
            </a:r>
            <a:r>
              <a:rPr dirty="0" sz="2700" spc="-55">
                <a:latin typeface="Calibri"/>
                <a:cs typeface="Calibri"/>
              </a:rPr>
              <a:t> </a:t>
            </a:r>
            <a:r>
              <a:rPr dirty="0" sz="2700">
                <a:latin typeface="Calibri"/>
                <a:cs typeface="Calibri"/>
              </a:rPr>
              <a:t>structures</a:t>
            </a:r>
            <a:r>
              <a:rPr dirty="0" sz="2700" spc="-55">
                <a:latin typeface="Calibri"/>
                <a:cs typeface="Calibri"/>
              </a:rPr>
              <a:t> </a:t>
            </a:r>
            <a:r>
              <a:rPr dirty="0" sz="2700" spc="-10">
                <a:latin typeface="Calibri"/>
                <a:cs typeface="Calibri"/>
              </a:rPr>
              <a:t>called </a:t>
            </a:r>
            <a:r>
              <a:rPr dirty="0" sz="2700">
                <a:latin typeface="Calibri"/>
                <a:cs typeface="Calibri"/>
              </a:rPr>
              <a:t>organelles,</a:t>
            </a:r>
            <a:r>
              <a:rPr dirty="0" sz="2700" spc="-114">
                <a:latin typeface="Calibri"/>
                <a:cs typeface="Calibri"/>
              </a:rPr>
              <a:t> </a:t>
            </a:r>
            <a:r>
              <a:rPr dirty="0" sz="2700">
                <a:latin typeface="Calibri"/>
                <a:cs typeface="Calibri"/>
              </a:rPr>
              <a:t>which</a:t>
            </a:r>
            <a:r>
              <a:rPr dirty="0" sz="2700" spc="-105">
                <a:latin typeface="Calibri"/>
                <a:cs typeface="Calibri"/>
              </a:rPr>
              <a:t> </a:t>
            </a:r>
            <a:r>
              <a:rPr dirty="0" sz="2700">
                <a:latin typeface="Calibri"/>
                <a:cs typeface="Calibri"/>
              </a:rPr>
              <a:t>perform</a:t>
            </a:r>
            <a:r>
              <a:rPr dirty="0" sz="2700" spc="-100">
                <a:latin typeface="Calibri"/>
                <a:cs typeface="Calibri"/>
              </a:rPr>
              <a:t> </a:t>
            </a:r>
            <a:r>
              <a:rPr dirty="0" sz="2700">
                <a:latin typeface="Calibri"/>
                <a:cs typeface="Calibri"/>
              </a:rPr>
              <a:t>various</a:t>
            </a:r>
            <a:r>
              <a:rPr dirty="0" sz="2700" spc="-55">
                <a:latin typeface="Calibri"/>
                <a:cs typeface="Calibri"/>
              </a:rPr>
              <a:t> </a:t>
            </a:r>
            <a:r>
              <a:rPr dirty="0" sz="2700">
                <a:latin typeface="Calibri"/>
                <a:cs typeface="Calibri"/>
              </a:rPr>
              <a:t>functions</a:t>
            </a:r>
            <a:r>
              <a:rPr dirty="0" sz="2700" spc="-114">
                <a:latin typeface="Calibri"/>
                <a:cs typeface="Calibri"/>
              </a:rPr>
              <a:t> </a:t>
            </a:r>
            <a:r>
              <a:rPr dirty="0" sz="2700" spc="-10">
                <a:latin typeface="Calibri"/>
                <a:cs typeface="Calibri"/>
              </a:rPr>
              <a:t>within </a:t>
            </a:r>
            <a:r>
              <a:rPr dirty="0" sz="2700">
                <a:latin typeface="Calibri"/>
                <a:cs typeface="Calibri"/>
              </a:rPr>
              <a:t>the</a:t>
            </a:r>
            <a:r>
              <a:rPr dirty="0" sz="2700" spc="-30">
                <a:latin typeface="Calibri"/>
                <a:cs typeface="Calibri"/>
              </a:rPr>
              <a:t> </a:t>
            </a:r>
            <a:r>
              <a:rPr dirty="0" sz="2700" spc="-20">
                <a:latin typeface="Calibri"/>
                <a:cs typeface="Calibri"/>
              </a:rPr>
              <a:t>cell.</a:t>
            </a:r>
            <a:endParaRPr sz="2700">
              <a:latin typeface="Calibri"/>
              <a:cs typeface="Calibri"/>
            </a:endParaRPr>
          </a:p>
          <a:p>
            <a:pPr marL="12700" marR="5080" indent="77470">
              <a:lnSpc>
                <a:spcPct val="100400"/>
              </a:lnSpc>
              <a:spcBef>
                <a:spcPts val="3204"/>
              </a:spcBef>
            </a:pPr>
            <a:r>
              <a:rPr dirty="0" sz="2700">
                <a:latin typeface="Calibri"/>
                <a:cs typeface="Calibri"/>
              </a:rPr>
              <a:t>Examples</a:t>
            </a:r>
            <a:r>
              <a:rPr dirty="0" sz="2700" spc="-70">
                <a:latin typeface="Calibri"/>
                <a:cs typeface="Calibri"/>
              </a:rPr>
              <a:t> </a:t>
            </a:r>
            <a:r>
              <a:rPr dirty="0" sz="2700">
                <a:latin typeface="Calibri"/>
                <a:cs typeface="Calibri"/>
              </a:rPr>
              <a:t>of</a:t>
            </a:r>
            <a:r>
              <a:rPr dirty="0" sz="2700" spc="-60">
                <a:latin typeface="Calibri"/>
                <a:cs typeface="Calibri"/>
              </a:rPr>
              <a:t> </a:t>
            </a:r>
            <a:r>
              <a:rPr dirty="0" sz="2700">
                <a:latin typeface="Calibri"/>
                <a:cs typeface="Calibri"/>
              </a:rPr>
              <a:t>organelles</a:t>
            </a:r>
            <a:r>
              <a:rPr dirty="0" sz="2700" spc="-70">
                <a:latin typeface="Calibri"/>
                <a:cs typeface="Calibri"/>
              </a:rPr>
              <a:t> </a:t>
            </a:r>
            <a:r>
              <a:rPr dirty="0" sz="2700">
                <a:latin typeface="Calibri"/>
                <a:cs typeface="Calibri"/>
              </a:rPr>
              <a:t>are</a:t>
            </a:r>
            <a:r>
              <a:rPr dirty="0" sz="2700" spc="-65">
                <a:latin typeface="Calibri"/>
                <a:cs typeface="Calibri"/>
              </a:rPr>
              <a:t> </a:t>
            </a:r>
            <a:r>
              <a:rPr dirty="0" sz="2700">
                <a:latin typeface="Calibri"/>
                <a:cs typeface="Calibri"/>
              </a:rPr>
              <a:t>ribosomes,</a:t>
            </a:r>
            <a:r>
              <a:rPr dirty="0" sz="2700" spc="-65">
                <a:latin typeface="Calibri"/>
                <a:cs typeface="Calibri"/>
              </a:rPr>
              <a:t> </a:t>
            </a:r>
            <a:r>
              <a:rPr dirty="0" sz="2700">
                <a:latin typeface="Calibri"/>
                <a:cs typeface="Calibri"/>
              </a:rPr>
              <a:t>which</a:t>
            </a:r>
            <a:r>
              <a:rPr dirty="0" sz="2700" spc="-65">
                <a:latin typeface="Calibri"/>
                <a:cs typeface="Calibri"/>
              </a:rPr>
              <a:t> </a:t>
            </a:r>
            <a:r>
              <a:rPr dirty="0" sz="2700" spc="-20">
                <a:latin typeface="Calibri"/>
                <a:cs typeface="Calibri"/>
              </a:rPr>
              <a:t>make </a:t>
            </a:r>
            <a:r>
              <a:rPr dirty="0" sz="2700">
                <a:latin typeface="Calibri"/>
                <a:cs typeface="Calibri"/>
              </a:rPr>
              <a:t>proteins,</a:t>
            </a:r>
            <a:r>
              <a:rPr dirty="0" sz="2700" spc="-30">
                <a:latin typeface="Calibri"/>
                <a:cs typeface="Calibri"/>
              </a:rPr>
              <a:t> </a:t>
            </a:r>
            <a:r>
              <a:rPr dirty="0" sz="2700">
                <a:latin typeface="Calibri"/>
                <a:cs typeface="Calibri"/>
              </a:rPr>
              <a:t>the</a:t>
            </a:r>
            <a:r>
              <a:rPr dirty="0" sz="2700" spc="-50">
                <a:latin typeface="Calibri"/>
                <a:cs typeface="Calibri"/>
              </a:rPr>
              <a:t> </a:t>
            </a:r>
            <a:r>
              <a:rPr dirty="0" sz="2700">
                <a:latin typeface="Calibri"/>
                <a:cs typeface="Calibri"/>
              </a:rPr>
              <a:t>endoplasmic</a:t>
            </a:r>
            <a:r>
              <a:rPr dirty="0" sz="2700" spc="-100">
                <a:latin typeface="Calibri"/>
                <a:cs typeface="Calibri"/>
              </a:rPr>
              <a:t> </a:t>
            </a:r>
            <a:r>
              <a:rPr dirty="0" sz="2700">
                <a:latin typeface="Calibri"/>
                <a:cs typeface="Calibri"/>
              </a:rPr>
              <a:t>reticulum,</a:t>
            </a:r>
            <a:r>
              <a:rPr dirty="0" sz="2700" spc="-25">
                <a:latin typeface="Calibri"/>
                <a:cs typeface="Calibri"/>
              </a:rPr>
              <a:t> </a:t>
            </a:r>
            <a:r>
              <a:rPr dirty="0" sz="2700">
                <a:latin typeface="Calibri"/>
                <a:cs typeface="Calibri"/>
              </a:rPr>
              <a:t>which</a:t>
            </a:r>
            <a:r>
              <a:rPr dirty="0" sz="2700" spc="-90">
                <a:latin typeface="Calibri"/>
                <a:cs typeface="Calibri"/>
              </a:rPr>
              <a:t> </a:t>
            </a:r>
            <a:r>
              <a:rPr dirty="0" sz="2700">
                <a:latin typeface="Calibri"/>
                <a:cs typeface="Calibri"/>
              </a:rPr>
              <a:t>sorts</a:t>
            </a:r>
            <a:r>
              <a:rPr dirty="0" sz="2700" spc="-100">
                <a:latin typeface="Calibri"/>
                <a:cs typeface="Calibri"/>
              </a:rPr>
              <a:t> </a:t>
            </a:r>
            <a:r>
              <a:rPr dirty="0" sz="2700" spc="-25">
                <a:latin typeface="Calibri"/>
                <a:cs typeface="Calibri"/>
              </a:rPr>
              <a:t>and </a:t>
            </a:r>
            <a:r>
              <a:rPr dirty="0" sz="2700">
                <a:latin typeface="Calibri"/>
                <a:cs typeface="Calibri"/>
              </a:rPr>
              <a:t>packages</a:t>
            </a:r>
            <a:r>
              <a:rPr dirty="0" sz="2700" spc="-90">
                <a:latin typeface="Calibri"/>
                <a:cs typeface="Calibri"/>
              </a:rPr>
              <a:t> </a:t>
            </a:r>
            <a:r>
              <a:rPr dirty="0" sz="2700">
                <a:latin typeface="Calibri"/>
                <a:cs typeface="Calibri"/>
              </a:rPr>
              <a:t>the</a:t>
            </a:r>
            <a:r>
              <a:rPr dirty="0" sz="2700" spc="-75">
                <a:latin typeface="Calibri"/>
                <a:cs typeface="Calibri"/>
              </a:rPr>
              <a:t> </a:t>
            </a:r>
            <a:r>
              <a:rPr dirty="0" sz="2700" spc="-10">
                <a:latin typeface="Calibri"/>
                <a:cs typeface="Calibri"/>
              </a:rPr>
              <a:t>proteins,</a:t>
            </a:r>
            <a:r>
              <a:rPr dirty="0" sz="2700" spc="-85">
                <a:latin typeface="Calibri"/>
                <a:cs typeface="Calibri"/>
              </a:rPr>
              <a:t> </a:t>
            </a:r>
            <a:r>
              <a:rPr dirty="0" sz="2700">
                <a:latin typeface="Calibri"/>
                <a:cs typeface="Calibri"/>
              </a:rPr>
              <a:t>and</a:t>
            </a:r>
            <a:r>
              <a:rPr dirty="0" sz="2700" spc="-40">
                <a:latin typeface="Calibri"/>
                <a:cs typeface="Calibri"/>
              </a:rPr>
              <a:t> </a:t>
            </a:r>
            <a:r>
              <a:rPr dirty="0" sz="2700">
                <a:latin typeface="Calibri"/>
                <a:cs typeface="Calibri"/>
              </a:rPr>
              <a:t>mitochondria,</a:t>
            </a:r>
            <a:r>
              <a:rPr dirty="0" sz="2700" spc="-15">
                <a:latin typeface="Calibri"/>
                <a:cs typeface="Calibri"/>
              </a:rPr>
              <a:t> </a:t>
            </a:r>
            <a:r>
              <a:rPr dirty="0" sz="2700">
                <a:latin typeface="Calibri"/>
                <a:cs typeface="Calibri"/>
              </a:rPr>
              <a:t>which</a:t>
            </a:r>
            <a:r>
              <a:rPr dirty="0" sz="2700" spc="-80">
                <a:latin typeface="Calibri"/>
                <a:cs typeface="Calibri"/>
              </a:rPr>
              <a:t> </a:t>
            </a:r>
            <a:r>
              <a:rPr dirty="0" sz="2700" spc="-10">
                <a:latin typeface="Calibri"/>
                <a:cs typeface="Calibri"/>
              </a:rPr>
              <a:t>produce </a:t>
            </a:r>
            <a:r>
              <a:rPr dirty="0" sz="2700">
                <a:latin typeface="Calibri"/>
                <a:cs typeface="Calibri"/>
              </a:rPr>
              <a:t>the</a:t>
            </a:r>
            <a:r>
              <a:rPr dirty="0" sz="2700" spc="-90">
                <a:latin typeface="Calibri"/>
                <a:cs typeface="Calibri"/>
              </a:rPr>
              <a:t> </a:t>
            </a:r>
            <a:r>
              <a:rPr dirty="0" sz="2700">
                <a:latin typeface="Calibri"/>
                <a:cs typeface="Calibri"/>
              </a:rPr>
              <a:t>energy</a:t>
            </a:r>
            <a:r>
              <a:rPr dirty="0" sz="2700" spc="-55">
                <a:latin typeface="Calibri"/>
                <a:cs typeface="Calibri"/>
              </a:rPr>
              <a:t> </a:t>
            </a:r>
            <a:r>
              <a:rPr dirty="0" sz="2700">
                <a:latin typeface="Calibri"/>
                <a:cs typeface="Calibri"/>
              </a:rPr>
              <a:t>molecule</a:t>
            </a:r>
            <a:r>
              <a:rPr dirty="0" sz="2700" spc="-60">
                <a:latin typeface="Calibri"/>
                <a:cs typeface="Calibri"/>
              </a:rPr>
              <a:t> </a:t>
            </a:r>
            <a:r>
              <a:rPr dirty="0" sz="2700">
                <a:latin typeface="Calibri"/>
                <a:cs typeface="Calibri"/>
              </a:rPr>
              <a:t>adenosine</a:t>
            </a:r>
            <a:r>
              <a:rPr dirty="0" sz="2700" spc="-85">
                <a:latin typeface="Calibri"/>
                <a:cs typeface="Calibri"/>
              </a:rPr>
              <a:t> </a:t>
            </a:r>
            <a:r>
              <a:rPr dirty="0" sz="2700" spc="-10">
                <a:latin typeface="Calibri"/>
                <a:cs typeface="Calibri"/>
              </a:rPr>
              <a:t>tri-</a:t>
            </a:r>
            <a:r>
              <a:rPr dirty="0" sz="2700">
                <a:latin typeface="Calibri"/>
                <a:cs typeface="Calibri"/>
              </a:rPr>
              <a:t>phosphate</a:t>
            </a:r>
            <a:r>
              <a:rPr dirty="0" sz="2700" spc="-90">
                <a:latin typeface="Calibri"/>
                <a:cs typeface="Calibri"/>
              </a:rPr>
              <a:t> </a:t>
            </a:r>
            <a:r>
              <a:rPr dirty="0" sz="2700" spc="-10">
                <a:latin typeface="Calibri"/>
                <a:cs typeface="Calibri"/>
              </a:rPr>
              <a:t>(ATP).</a:t>
            </a:r>
            <a:endParaRPr sz="27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612775" y="906399"/>
            <a:ext cx="8343265" cy="478917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ts val="2870"/>
              </a:lnSpc>
              <a:spcBef>
                <a:spcPts val="105"/>
              </a:spcBef>
            </a:pPr>
            <a:r>
              <a:rPr dirty="0" sz="2400">
                <a:latin typeface="Calibri"/>
                <a:cs typeface="Calibri"/>
              </a:rPr>
              <a:t>They</a:t>
            </a:r>
            <a:r>
              <a:rPr dirty="0" sz="2400" spc="-4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also</a:t>
            </a:r>
            <a:r>
              <a:rPr dirty="0" sz="2400" spc="-7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have</a:t>
            </a:r>
            <a:r>
              <a:rPr dirty="0" sz="2400" spc="-7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a</a:t>
            </a:r>
            <a:r>
              <a:rPr dirty="0" sz="2400" spc="-3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true</a:t>
            </a:r>
            <a:r>
              <a:rPr dirty="0" sz="2400" spc="-6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nucleus,</a:t>
            </a:r>
            <a:r>
              <a:rPr dirty="0" sz="2400" spc="-7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which</a:t>
            </a:r>
            <a:r>
              <a:rPr dirty="0" sz="2400" spc="-6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contains</a:t>
            </a:r>
            <a:r>
              <a:rPr dirty="0" sz="2400" spc="-5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the</a:t>
            </a:r>
            <a:r>
              <a:rPr dirty="0" sz="2400" spc="-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genetic</a:t>
            </a:r>
            <a:r>
              <a:rPr dirty="0" sz="2400" spc="-40">
                <a:latin typeface="Calibri"/>
                <a:cs typeface="Calibri"/>
              </a:rPr>
              <a:t> </a:t>
            </a:r>
            <a:r>
              <a:rPr dirty="0" sz="2400" spc="-10">
                <a:latin typeface="Calibri"/>
                <a:cs typeface="Calibri"/>
              </a:rPr>
              <a:t>material</a:t>
            </a:r>
            <a:endParaRPr sz="2400">
              <a:latin typeface="Calibri"/>
              <a:cs typeface="Calibri"/>
            </a:endParaRPr>
          </a:p>
          <a:p>
            <a:pPr marL="12700">
              <a:lnSpc>
                <a:spcPts val="2870"/>
              </a:lnSpc>
            </a:pPr>
            <a:r>
              <a:rPr dirty="0" sz="2400">
                <a:latin typeface="Calibri"/>
                <a:cs typeface="Calibri"/>
              </a:rPr>
              <a:t>DNA</a:t>
            </a:r>
            <a:r>
              <a:rPr dirty="0" sz="2400" spc="-3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and</a:t>
            </a:r>
            <a:r>
              <a:rPr dirty="0" sz="2400" spc="-5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is</a:t>
            </a:r>
            <a:r>
              <a:rPr dirty="0" sz="2400" spc="-10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surrounded</a:t>
            </a:r>
            <a:r>
              <a:rPr dirty="0" sz="2400" spc="-4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by</a:t>
            </a:r>
            <a:r>
              <a:rPr dirty="0" sz="2400" spc="-4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a</a:t>
            </a:r>
            <a:r>
              <a:rPr dirty="0" sz="2400" spc="-2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nuclear</a:t>
            </a:r>
            <a:r>
              <a:rPr dirty="0" sz="2400" spc="-10">
                <a:latin typeface="Calibri"/>
                <a:cs typeface="Calibri"/>
              </a:rPr>
              <a:t> envelope.</a:t>
            </a:r>
            <a:endParaRPr sz="2400">
              <a:latin typeface="Calibri"/>
              <a:cs typeface="Calibri"/>
            </a:endParaRPr>
          </a:p>
          <a:p>
            <a:pPr marL="12700" marR="182245">
              <a:lnSpc>
                <a:spcPct val="100400"/>
              </a:lnSpc>
              <a:spcBef>
                <a:spcPts val="2890"/>
              </a:spcBef>
            </a:pPr>
            <a:r>
              <a:rPr dirty="0" sz="2400">
                <a:latin typeface="Calibri"/>
                <a:cs typeface="Calibri"/>
              </a:rPr>
              <a:t>All</a:t>
            </a:r>
            <a:r>
              <a:rPr dirty="0" sz="2400" spc="-8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of</a:t>
            </a:r>
            <a:r>
              <a:rPr dirty="0" sz="2400" spc="-4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the</a:t>
            </a:r>
            <a:r>
              <a:rPr dirty="0" sz="2400" spc="-50">
                <a:latin typeface="Calibri"/>
                <a:cs typeface="Calibri"/>
              </a:rPr>
              <a:t> </a:t>
            </a:r>
            <a:r>
              <a:rPr dirty="0" sz="2400" spc="-10">
                <a:latin typeface="Calibri"/>
                <a:cs typeface="Calibri"/>
              </a:rPr>
              <a:t>organelles</a:t>
            </a:r>
            <a:r>
              <a:rPr dirty="0" sz="2400" spc="-8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are</a:t>
            </a:r>
            <a:r>
              <a:rPr dirty="0" sz="2400" spc="20">
                <a:latin typeface="Calibri"/>
                <a:cs typeface="Calibri"/>
              </a:rPr>
              <a:t> </a:t>
            </a:r>
            <a:r>
              <a:rPr dirty="0" sz="2400" spc="-20">
                <a:latin typeface="Calibri"/>
                <a:cs typeface="Calibri"/>
              </a:rPr>
              <a:t>stabilized</a:t>
            </a:r>
            <a:r>
              <a:rPr dirty="0" sz="2400" spc="-4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and</a:t>
            </a:r>
            <a:r>
              <a:rPr dirty="0" sz="2400" spc="-4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given</a:t>
            </a:r>
            <a:r>
              <a:rPr dirty="0" sz="2400" spc="-35">
                <a:latin typeface="Calibri"/>
                <a:cs typeface="Calibri"/>
              </a:rPr>
              <a:t> </a:t>
            </a:r>
            <a:r>
              <a:rPr dirty="0" sz="2400" spc="-10">
                <a:latin typeface="Calibri"/>
                <a:cs typeface="Calibri"/>
              </a:rPr>
              <a:t>physical</a:t>
            </a:r>
            <a:r>
              <a:rPr dirty="0" sz="2400" spc="-5">
                <a:latin typeface="Calibri"/>
                <a:cs typeface="Calibri"/>
              </a:rPr>
              <a:t> </a:t>
            </a:r>
            <a:r>
              <a:rPr dirty="0" sz="2400" spc="-10">
                <a:latin typeface="Calibri"/>
                <a:cs typeface="Calibri"/>
              </a:rPr>
              <a:t>support </a:t>
            </a:r>
            <a:r>
              <a:rPr dirty="0" sz="2400">
                <a:latin typeface="Calibri"/>
                <a:cs typeface="Calibri"/>
              </a:rPr>
              <a:t>through</a:t>
            </a:r>
            <a:r>
              <a:rPr dirty="0" sz="2400" spc="-9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the</a:t>
            </a:r>
            <a:r>
              <a:rPr dirty="0" sz="2400" spc="-45">
                <a:latin typeface="Calibri"/>
                <a:cs typeface="Calibri"/>
              </a:rPr>
              <a:t> </a:t>
            </a:r>
            <a:r>
              <a:rPr dirty="0" sz="2400" spc="-10">
                <a:latin typeface="Calibri"/>
                <a:cs typeface="Calibri"/>
              </a:rPr>
              <a:t>cytoskeleton,</a:t>
            </a:r>
            <a:r>
              <a:rPr dirty="0" sz="2400" spc="-3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which</a:t>
            </a:r>
            <a:r>
              <a:rPr dirty="0" sz="2400" spc="-8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is</a:t>
            </a:r>
            <a:r>
              <a:rPr dirty="0" sz="2400" spc="-6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also</a:t>
            </a:r>
            <a:r>
              <a:rPr dirty="0" sz="2400" spc="-8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involved</a:t>
            </a:r>
            <a:r>
              <a:rPr dirty="0" sz="2400" spc="-8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in</a:t>
            </a:r>
            <a:r>
              <a:rPr dirty="0" sz="2400" spc="-8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sending</a:t>
            </a:r>
            <a:r>
              <a:rPr dirty="0" sz="2400" spc="-100">
                <a:latin typeface="Calibri"/>
                <a:cs typeface="Calibri"/>
              </a:rPr>
              <a:t> </a:t>
            </a:r>
            <a:r>
              <a:rPr dirty="0" sz="2400" spc="-10">
                <a:latin typeface="Calibri"/>
                <a:cs typeface="Calibri"/>
              </a:rPr>
              <a:t>signals </a:t>
            </a:r>
            <a:r>
              <a:rPr dirty="0" sz="2400">
                <a:latin typeface="Calibri"/>
                <a:cs typeface="Calibri"/>
              </a:rPr>
              <a:t>from</a:t>
            </a:r>
            <a:r>
              <a:rPr dirty="0" sz="2400" spc="-2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one</a:t>
            </a:r>
            <a:r>
              <a:rPr dirty="0" sz="2400" spc="-4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part</a:t>
            </a:r>
            <a:r>
              <a:rPr dirty="0" sz="2400" spc="-3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of</a:t>
            </a:r>
            <a:r>
              <a:rPr dirty="0" sz="2400" spc="-3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the</a:t>
            </a:r>
            <a:r>
              <a:rPr dirty="0" sz="2400" spc="-4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cell</a:t>
            </a:r>
            <a:r>
              <a:rPr dirty="0" sz="2400" spc="-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to</a:t>
            </a:r>
            <a:r>
              <a:rPr dirty="0" sz="2400" spc="-4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the</a:t>
            </a:r>
            <a:r>
              <a:rPr dirty="0" sz="2400" spc="-45">
                <a:latin typeface="Calibri"/>
                <a:cs typeface="Calibri"/>
              </a:rPr>
              <a:t> </a:t>
            </a:r>
            <a:r>
              <a:rPr dirty="0" sz="2400" spc="-10">
                <a:latin typeface="Calibri"/>
                <a:cs typeface="Calibri"/>
              </a:rPr>
              <a:t>other.</a:t>
            </a:r>
            <a:endParaRPr sz="2400">
              <a:latin typeface="Calibri"/>
              <a:cs typeface="Calibri"/>
            </a:endParaRPr>
          </a:p>
          <a:p>
            <a:pPr marL="12700" marR="44450">
              <a:lnSpc>
                <a:spcPct val="100400"/>
              </a:lnSpc>
              <a:spcBef>
                <a:spcPts val="2890"/>
              </a:spcBef>
            </a:pPr>
            <a:r>
              <a:rPr dirty="0" sz="2400">
                <a:latin typeface="Calibri"/>
                <a:cs typeface="Calibri"/>
              </a:rPr>
              <a:t>In</a:t>
            </a:r>
            <a:r>
              <a:rPr dirty="0" sz="2400" spc="-5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eukaryotic</a:t>
            </a:r>
            <a:r>
              <a:rPr dirty="0" sz="2400" spc="-2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cells,</a:t>
            </a:r>
            <a:r>
              <a:rPr dirty="0" sz="2400" spc="-5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the</a:t>
            </a:r>
            <a:r>
              <a:rPr dirty="0" sz="2400" spc="15">
                <a:latin typeface="Calibri"/>
                <a:cs typeface="Calibri"/>
              </a:rPr>
              <a:t> </a:t>
            </a:r>
            <a:r>
              <a:rPr dirty="0" sz="2400" spc="-20">
                <a:latin typeface="Calibri"/>
                <a:cs typeface="Calibri"/>
              </a:rPr>
              <a:t>cytoskeleton</a:t>
            </a:r>
            <a:r>
              <a:rPr dirty="0" sz="2400" spc="-4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is</a:t>
            </a:r>
            <a:r>
              <a:rPr dirty="0" sz="2400" spc="-9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composed</a:t>
            </a:r>
            <a:r>
              <a:rPr dirty="0" sz="2400" spc="-4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mainly</a:t>
            </a:r>
            <a:r>
              <a:rPr dirty="0" sz="2400" spc="-2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of</a:t>
            </a:r>
            <a:r>
              <a:rPr dirty="0" sz="2400" spc="-40">
                <a:latin typeface="Calibri"/>
                <a:cs typeface="Calibri"/>
              </a:rPr>
              <a:t> </a:t>
            </a:r>
            <a:r>
              <a:rPr dirty="0" sz="2400" spc="-10">
                <a:latin typeface="Calibri"/>
                <a:cs typeface="Calibri"/>
              </a:rPr>
              <a:t>three </a:t>
            </a:r>
            <a:r>
              <a:rPr dirty="0" sz="2400">
                <a:latin typeface="Calibri"/>
                <a:cs typeface="Calibri"/>
              </a:rPr>
              <a:t>types of</a:t>
            </a:r>
            <a:r>
              <a:rPr dirty="0" sz="2400" spc="-25">
                <a:latin typeface="Calibri"/>
                <a:cs typeface="Calibri"/>
              </a:rPr>
              <a:t> </a:t>
            </a:r>
            <a:r>
              <a:rPr dirty="0" sz="2400" spc="-10">
                <a:latin typeface="Calibri"/>
                <a:cs typeface="Calibri"/>
              </a:rPr>
              <a:t>filaments:</a:t>
            </a:r>
            <a:r>
              <a:rPr dirty="0" sz="2400" spc="-75">
                <a:latin typeface="Calibri"/>
                <a:cs typeface="Calibri"/>
              </a:rPr>
              <a:t> </a:t>
            </a:r>
            <a:r>
              <a:rPr dirty="0" sz="2400" spc="-10">
                <a:latin typeface="Calibri"/>
                <a:cs typeface="Calibri"/>
              </a:rPr>
              <a:t>microtubules,</a:t>
            </a:r>
            <a:r>
              <a:rPr dirty="0" sz="2400" spc="-35">
                <a:latin typeface="Calibri"/>
                <a:cs typeface="Calibri"/>
              </a:rPr>
              <a:t> </a:t>
            </a:r>
            <a:r>
              <a:rPr dirty="0" sz="2400" spc="-10">
                <a:latin typeface="Calibri"/>
                <a:cs typeface="Calibri"/>
              </a:rPr>
              <a:t>microfilaments,</a:t>
            </a:r>
            <a:r>
              <a:rPr dirty="0" sz="2400" spc="-4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and</a:t>
            </a:r>
            <a:r>
              <a:rPr dirty="0" sz="2400" spc="-20">
                <a:latin typeface="Calibri"/>
                <a:cs typeface="Calibri"/>
              </a:rPr>
              <a:t> </a:t>
            </a:r>
            <a:r>
              <a:rPr dirty="0" sz="2400" spc="-10">
                <a:latin typeface="Calibri"/>
                <a:cs typeface="Calibri"/>
              </a:rPr>
              <a:t>intermediate filaments.</a:t>
            </a:r>
            <a:endParaRPr sz="2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830"/>
              </a:spcBef>
            </a:pPr>
            <a:r>
              <a:rPr dirty="0" sz="2400">
                <a:latin typeface="Calibri"/>
                <a:cs typeface="Calibri"/>
              </a:rPr>
              <a:t>The</a:t>
            </a:r>
            <a:r>
              <a:rPr dirty="0" sz="2400" spc="-65">
                <a:latin typeface="Calibri"/>
                <a:cs typeface="Calibri"/>
              </a:rPr>
              <a:t> </a:t>
            </a:r>
            <a:r>
              <a:rPr dirty="0" sz="2400" spc="-25">
                <a:latin typeface="Calibri"/>
                <a:cs typeface="Calibri"/>
              </a:rPr>
              <a:t>gel-</a:t>
            </a:r>
            <a:r>
              <a:rPr dirty="0" sz="2400">
                <a:latin typeface="Calibri"/>
                <a:cs typeface="Calibri"/>
              </a:rPr>
              <a:t>like</a:t>
            </a:r>
            <a:r>
              <a:rPr dirty="0" sz="2400" spc="-6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substance</a:t>
            </a:r>
            <a:r>
              <a:rPr dirty="0" sz="2400" spc="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that</a:t>
            </a:r>
            <a:r>
              <a:rPr dirty="0" sz="2400" spc="-5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surrounds</a:t>
            </a:r>
            <a:r>
              <a:rPr dirty="0" sz="2400" spc="-3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all</a:t>
            </a:r>
            <a:r>
              <a:rPr dirty="0" sz="2400" spc="-9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the</a:t>
            </a:r>
            <a:r>
              <a:rPr dirty="0" sz="2400" spc="-60">
                <a:latin typeface="Calibri"/>
                <a:cs typeface="Calibri"/>
              </a:rPr>
              <a:t> </a:t>
            </a:r>
            <a:r>
              <a:rPr dirty="0" sz="2400" spc="-10">
                <a:latin typeface="Calibri"/>
                <a:cs typeface="Calibri"/>
              </a:rPr>
              <a:t>organelles</a:t>
            </a:r>
            <a:r>
              <a:rPr dirty="0" sz="2400" spc="-9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in</a:t>
            </a:r>
            <a:r>
              <a:rPr dirty="0" sz="2400" spc="-5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the</a:t>
            </a:r>
            <a:r>
              <a:rPr dirty="0" sz="2400" spc="-6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cell</a:t>
            </a:r>
            <a:r>
              <a:rPr dirty="0" sz="2400" spc="-20">
                <a:latin typeface="Calibri"/>
                <a:cs typeface="Calibri"/>
              </a:rPr>
              <a:t> </a:t>
            </a:r>
            <a:r>
              <a:rPr dirty="0" sz="2400" spc="-25">
                <a:latin typeface="Calibri"/>
                <a:cs typeface="Calibri"/>
              </a:rPr>
              <a:t>is</a:t>
            </a:r>
            <a:endParaRPr sz="2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45"/>
              </a:spcBef>
            </a:pPr>
            <a:r>
              <a:rPr dirty="0" sz="2400">
                <a:latin typeface="Calibri"/>
                <a:cs typeface="Calibri"/>
              </a:rPr>
              <a:t>called</a:t>
            </a:r>
            <a:r>
              <a:rPr dirty="0" sz="2400" spc="-65">
                <a:latin typeface="Calibri"/>
                <a:cs typeface="Calibri"/>
              </a:rPr>
              <a:t> </a:t>
            </a:r>
            <a:r>
              <a:rPr dirty="0" sz="2400" spc="-10">
                <a:latin typeface="Calibri"/>
                <a:cs typeface="Calibri"/>
              </a:rPr>
              <a:t>cytosol.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66800" y="838200"/>
            <a:ext cx="6858000" cy="48768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536575" y="975677"/>
            <a:ext cx="8114030" cy="40544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u="sng" sz="2400" b="1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2"/>
              </a:rPr>
              <a:t>Plasma</a:t>
            </a:r>
            <a:r>
              <a:rPr dirty="0" u="sng" sz="2400" spc="-10" b="1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2"/>
              </a:rPr>
              <a:t> Membrane</a:t>
            </a:r>
            <a:endParaRPr sz="2400">
              <a:latin typeface="Calibri"/>
              <a:cs typeface="Calibri"/>
            </a:endParaRPr>
          </a:p>
          <a:p>
            <a:pPr marL="12700">
              <a:lnSpc>
                <a:spcPts val="2865"/>
              </a:lnSpc>
              <a:spcBef>
                <a:spcPts val="2905"/>
              </a:spcBef>
            </a:pPr>
            <a:r>
              <a:rPr dirty="0" sz="2400">
                <a:latin typeface="Calibri"/>
                <a:cs typeface="Calibri"/>
              </a:rPr>
              <a:t>The</a:t>
            </a:r>
            <a:r>
              <a:rPr dirty="0" sz="2400" spc="-7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plasma</a:t>
            </a:r>
            <a:r>
              <a:rPr dirty="0" sz="2400" spc="-25">
                <a:latin typeface="Calibri"/>
                <a:cs typeface="Calibri"/>
              </a:rPr>
              <a:t> </a:t>
            </a:r>
            <a:r>
              <a:rPr dirty="0" sz="2400" spc="-10">
                <a:latin typeface="Calibri"/>
                <a:cs typeface="Calibri"/>
              </a:rPr>
              <a:t>membrane</a:t>
            </a:r>
            <a:r>
              <a:rPr dirty="0" sz="2400" spc="-6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(cell</a:t>
            </a:r>
            <a:r>
              <a:rPr dirty="0" sz="2400" spc="-9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membrane)</a:t>
            </a:r>
            <a:r>
              <a:rPr dirty="0" sz="2400" spc="-4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is</a:t>
            </a:r>
            <a:r>
              <a:rPr dirty="0" sz="2400" spc="-3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the</a:t>
            </a:r>
            <a:r>
              <a:rPr dirty="0" sz="2400" spc="-65">
                <a:latin typeface="Calibri"/>
                <a:cs typeface="Calibri"/>
              </a:rPr>
              <a:t> </a:t>
            </a:r>
            <a:r>
              <a:rPr dirty="0" sz="2400" spc="-10">
                <a:latin typeface="Calibri"/>
                <a:cs typeface="Calibri"/>
              </a:rPr>
              <a:t>organelle</a:t>
            </a:r>
            <a:r>
              <a:rPr dirty="0" sz="2400" spc="-60">
                <a:latin typeface="Calibri"/>
                <a:cs typeface="Calibri"/>
              </a:rPr>
              <a:t> </a:t>
            </a:r>
            <a:r>
              <a:rPr dirty="0" sz="2400" spc="-20">
                <a:latin typeface="Calibri"/>
                <a:cs typeface="Calibri"/>
              </a:rPr>
              <a:t>that</a:t>
            </a:r>
            <a:endParaRPr sz="2400">
              <a:latin typeface="Calibri"/>
              <a:cs typeface="Calibri"/>
            </a:endParaRPr>
          </a:p>
          <a:p>
            <a:pPr marL="12700">
              <a:lnSpc>
                <a:spcPts val="2865"/>
              </a:lnSpc>
            </a:pPr>
            <a:r>
              <a:rPr dirty="0" sz="2400" spc="-10">
                <a:latin typeface="Calibri"/>
                <a:cs typeface="Calibri"/>
              </a:rPr>
              <a:t>encapsulates</a:t>
            </a:r>
            <a:r>
              <a:rPr dirty="0" sz="2400" spc="-2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the</a:t>
            </a:r>
            <a:r>
              <a:rPr dirty="0" sz="2400" spc="-45">
                <a:latin typeface="Calibri"/>
                <a:cs typeface="Calibri"/>
              </a:rPr>
              <a:t> </a:t>
            </a:r>
            <a:r>
              <a:rPr dirty="0" sz="2400" spc="-10">
                <a:latin typeface="Calibri"/>
                <a:cs typeface="Calibri"/>
              </a:rPr>
              <a:t>contents</a:t>
            </a:r>
            <a:r>
              <a:rPr dirty="0" sz="2400" spc="-9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of</a:t>
            </a:r>
            <a:r>
              <a:rPr dirty="0" sz="2400" spc="-4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the</a:t>
            </a:r>
            <a:r>
              <a:rPr dirty="0" sz="2400" spc="-50">
                <a:latin typeface="Calibri"/>
                <a:cs typeface="Calibri"/>
              </a:rPr>
              <a:t> </a:t>
            </a:r>
            <a:r>
              <a:rPr dirty="0" sz="2400" spc="-10">
                <a:latin typeface="Calibri"/>
                <a:cs typeface="Calibri"/>
              </a:rPr>
              <a:t>cell.</a:t>
            </a:r>
            <a:endParaRPr sz="2400">
              <a:latin typeface="Calibri"/>
              <a:cs typeface="Calibri"/>
            </a:endParaRPr>
          </a:p>
          <a:p>
            <a:pPr marL="12700" marR="5080" indent="67945">
              <a:lnSpc>
                <a:spcPct val="100400"/>
              </a:lnSpc>
              <a:spcBef>
                <a:spcPts val="2890"/>
              </a:spcBef>
            </a:pPr>
            <a:r>
              <a:rPr dirty="0" sz="2400">
                <a:latin typeface="Calibri"/>
                <a:cs typeface="Calibri"/>
              </a:rPr>
              <a:t>Apart</a:t>
            </a:r>
            <a:r>
              <a:rPr dirty="0" sz="2400" spc="-5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from</a:t>
            </a:r>
            <a:r>
              <a:rPr dirty="0" sz="2400" spc="-45">
                <a:latin typeface="Calibri"/>
                <a:cs typeface="Calibri"/>
              </a:rPr>
              <a:t> </a:t>
            </a:r>
            <a:r>
              <a:rPr dirty="0" sz="2400" spc="-10">
                <a:latin typeface="Calibri"/>
                <a:cs typeface="Calibri"/>
              </a:rPr>
              <a:t>encapsulating</a:t>
            </a:r>
            <a:r>
              <a:rPr dirty="0" sz="2400" spc="-7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cell</a:t>
            </a:r>
            <a:r>
              <a:rPr dirty="0" sz="2400" spc="-25">
                <a:latin typeface="Calibri"/>
                <a:cs typeface="Calibri"/>
              </a:rPr>
              <a:t> </a:t>
            </a:r>
            <a:r>
              <a:rPr dirty="0" sz="2400" spc="-10">
                <a:latin typeface="Calibri"/>
                <a:cs typeface="Calibri"/>
              </a:rPr>
              <a:t>contents, </a:t>
            </a:r>
            <a:r>
              <a:rPr dirty="0" sz="2400">
                <a:latin typeface="Calibri"/>
                <a:cs typeface="Calibri"/>
              </a:rPr>
              <a:t>the</a:t>
            </a:r>
            <a:r>
              <a:rPr dirty="0" sz="2400" spc="-6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plasma</a:t>
            </a:r>
            <a:r>
              <a:rPr dirty="0" sz="2400" spc="-95">
                <a:latin typeface="Calibri"/>
                <a:cs typeface="Calibri"/>
              </a:rPr>
              <a:t> </a:t>
            </a:r>
            <a:r>
              <a:rPr dirty="0" sz="2400" spc="-10">
                <a:latin typeface="Calibri"/>
                <a:cs typeface="Calibri"/>
              </a:rPr>
              <a:t>membrane </a:t>
            </a:r>
            <a:r>
              <a:rPr dirty="0" sz="2400">
                <a:latin typeface="Calibri"/>
                <a:cs typeface="Calibri"/>
              </a:rPr>
              <a:t>also</a:t>
            </a:r>
            <a:r>
              <a:rPr dirty="0" sz="2400" spc="-7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plays</a:t>
            </a:r>
            <a:r>
              <a:rPr dirty="0" sz="2400" spc="-5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a</a:t>
            </a:r>
            <a:r>
              <a:rPr dirty="0" sz="2400" spc="-10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vital</a:t>
            </a:r>
            <a:r>
              <a:rPr dirty="0" sz="2400" spc="-10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role</a:t>
            </a:r>
            <a:r>
              <a:rPr dirty="0" sz="2400" spc="-7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in</a:t>
            </a:r>
            <a:r>
              <a:rPr dirty="0" sz="2400" spc="-7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regulating</a:t>
            </a:r>
            <a:r>
              <a:rPr dirty="0" sz="2400" spc="-2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the</a:t>
            </a:r>
            <a:r>
              <a:rPr dirty="0" sz="2400" spc="-7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movement</a:t>
            </a:r>
            <a:r>
              <a:rPr dirty="0" sz="2400" spc="-6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of</a:t>
            </a:r>
            <a:r>
              <a:rPr dirty="0" sz="2400" spc="-65">
                <a:latin typeface="Calibri"/>
                <a:cs typeface="Calibri"/>
              </a:rPr>
              <a:t> </a:t>
            </a:r>
            <a:r>
              <a:rPr dirty="0" sz="2400" spc="-10">
                <a:latin typeface="Calibri"/>
                <a:cs typeface="Calibri"/>
              </a:rPr>
              <a:t>substances</a:t>
            </a:r>
            <a:r>
              <a:rPr dirty="0" sz="2400" spc="-45">
                <a:latin typeface="Calibri"/>
                <a:cs typeface="Calibri"/>
              </a:rPr>
              <a:t> </a:t>
            </a:r>
            <a:r>
              <a:rPr dirty="0" sz="2400" spc="-25">
                <a:latin typeface="Calibri"/>
                <a:cs typeface="Calibri"/>
              </a:rPr>
              <a:t>in </a:t>
            </a:r>
            <a:r>
              <a:rPr dirty="0" sz="2400">
                <a:latin typeface="Calibri"/>
                <a:cs typeface="Calibri"/>
              </a:rPr>
              <a:t>and</a:t>
            </a:r>
            <a:r>
              <a:rPr dirty="0" sz="2400" spc="-4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out</a:t>
            </a:r>
            <a:r>
              <a:rPr dirty="0" sz="2400" spc="-3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of</a:t>
            </a:r>
            <a:r>
              <a:rPr dirty="0" sz="2400" spc="-3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the</a:t>
            </a:r>
            <a:r>
              <a:rPr dirty="0" sz="2400" spc="-40">
                <a:latin typeface="Calibri"/>
                <a:cs typeface="Calibri"/>
              </a:rPr>
              <a:t> </a:t>
            </a:r>
            <a:r>
              <a:rPr dirty="0" sz="2400" spc="-20">
                <a:latin typeface="Calibri"/>
                <a:cs typeface="Calibri"/>
              </a:rPr>
              <a:t>cell.</a:t>
            </a:r>
            <a:endParaRPr sz="2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85"/>
              </a:spcBef>
            </a:pPr>
            <a:endParaRPr sz="2400">
              <a:latin typeface="Calibri"/>
              <a:cs typeface="Calibri"/>
            </a:endParaRPr>
          </a:p>
          <a:p>
            <a:pPr marL="12700" marR="584835">
              <a:lnSpc>
                <a:spcPts val="2860"/>
              </a:lnSpc>
            </a:pPr>
            <a:r>
              <a:rPr dirty="0" sz="2400">
                <a:latin typeface="Calibri"/>
                <a:cs typeface="Calibri"/>
              </a:rPr>
              <a:t>As</a:t>
            </a:r>
            <a:r>
              <a:rPr dirty="0" sz="2400" spc="-9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such,</a:t>
            </a:r>
            <a:r>
              <a:rPr dirty="0" sz="2400" spc="-4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it</a:t>
            </a:r>
            <a:r>
              <a:rPr dirty="0" sz="2400" spc="-3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is</a:t>
            </a:r>
            <a:r>
              <a:rPr dirty="0" sz="2400" spc="-8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actively</a:t>
            </a:r>
            <a:r>
              <a:rPr dirty="0" sz="2400" spc="-90">
                <a:latin typeface="Calibri"/>
                <a:cs typeface="Calibri"/>
              </a:rPr>
              <a:t> </a:t>
            </a:r>
            <a:r>
              <a:rPr dirty="0" sz="2400" spc="-10">
                <a:latin typeface="Calibri"/>
                <a:cs typeface="Calibri"/>
              </a:rPr>
              <a:t>involved</a:t>
            </a:r>
            <a:r>
              <a:rPr dirty="0" sz="2400" spc="-3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in</a:t>
            </a:r>
            <a:r>
              <a:rPr dirty="0" sz="2400" spc="-4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such</a:t>
            </a:r>
            <a:r>
              <a:rPr dirty="0" sz="2400" spc="-3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both</a:t>
            </a:r>
            <a:r>
              <a:rPr dirty="0" sz="2400" spc="-4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passive</a:t>
            </a:r>
            <a:r>
              <a:rPr dirty="0" sz="2400" spc="-4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and</a:t>
            </a:r>
            <a:r>
              <a:rPr dirty="0" sz="2400" spc="-35">
                <a:latin typeface="Calibri"/>
                <a:cs typeface="Calibri"/>
              </a:rPr>
              <a:t> </a:t>
            </a:r>
            <a:r>
              <a:rPr dirty="0" sz="2400" spc="-10">
                <a:latin typeface="Calibri"/>
                <a:cs typeface="Calibri"/>
              </a:rPr>
              <a:t>active transportation</a:t>
            </a:r>
            <a:r>
              <a:rPr dirty="0" sz="2400" spc="-5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to</a:t>
            </a:r>
            <a:r>
              <a:rPr dirty="0" sz="2400" spc="-4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and</a:t>
            </a:r>
            <a:r>
              <a:rPr dirty="0" sz="2400" spc="-4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from</a:t>
            </a:r>
            <a:r>
              <a:rPr dirty="0" sz="2400" spc="-9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the</a:t>
            </a:r>
            <a:r>
              <a:rPr dirty="0" sz="2400" spc="-55">
                <a:latin typeface="Calibri"/>
                <a:cs typeface="Calibri"/>
              </a:rPr>
              <a:t> </a:t>
            </a:r>
            <a:r>
              <a:rPr dirty="0" sz="2400" spc="-10">
                <a:latin typeface="Calibri"/>
                <a:cs typeface="Calibri"/>
              </a:rPr>
              <a:t>cell.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536575" y="1936749"/>
            <a:ext cx="8055609" cy="186118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ts val="2870"/>
              </a:lnSpc>
              <a:spcBef>
                <a:spcPts val="105"/>
              </a:spcBef>
            </a:pPr>
            <a:r>
              <a:rPr dirty="0" sz="2400">
                <a:latin typeface="Calibri"/>
                <a:cs typeface="Calibri"/>
              </a:rPr>
              <a:t>These</a:t>
            </a:r>
            <a:r>
              <a:rPr dirty="0" sz="2400" spc="-8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processes</a:t>
            </a:r>
            <a:r>
              <a:rPr dirty="0" sz="2400" spc="-5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also</a:t>
            </a:r>
            <a:r>
              <a:rPr dirty="0" sz="2400" spc="-8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help</a:t>
            </a:r>
            <a:r>
              <a:rPr dirty="0" sz="2400" spc="-7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maintain</a:t>
            </a:r>
            <a:r>
              <a:rPr dirty="0" sz="2400" spc="-7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balance</a:t>
            </a:r>
            <a:r>
              <a:rPr dirty="0" sz="2400" spc="-8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even</a:t>
            </a:r>
            <a:r>
              <a:rPr dirty="0" sz="2400" spc="-75">
                <a:latin typeface="Calibri"/>
                <a:cs typeface="Calibri"/>
              </a:rPr>
              <a:t> </a:t>
            </a:r>
            <a:r>
              <a:rPr dirty="0" sz="2400" spc="-20">
                <a:latin typeface="Calibri"/>
                <a:cs typeface="Calibri"/>
              </a:rPr>
              <a:t>when</a:t>
            </a:r>
            <a:endParaRPr sz="2400">
              <a:latin typeface="Calibri"/>
              <a:cs typeface="Calibri"/>
            </a:endParaRPr>
          </a:p>
          <a:p>
            <a:pPr marL="12700">
              <a:lnSpc>
                <a:spcPts val="2870"/>
              </a:lnSpc>
            </a:pPr>
            <a:r>
              <a:rPr dirty="0" sz="2400" spc="-10">
                <a:latin typeface="Calibri"/>
                <a:cs typeface="Calibri"/>
              </a:rPr>
              <a:t>conditions</a:t>
            </a:r>
            <a:r>
              <a:rPr dirty="0" sz="2400" spc="-9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outside</a:t>
            </a:r>
            <a:r>
              <a:rPr dirty="0" sz="2400" spc="1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the</a:t>
            </a:r>
            <a:r>
              <a:rPr dirty="0" sz="2400" spc="-4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cell</a:t>
            </a:r>
            <a:r>
              <a:rPr dirty="0" sz="2400" spc="-10">
                <a:latin typeface="Calibri"/>
                <a:cs typeface="Calibri"/>
              </a:rPr>
              <a:t> change.</a:t>
            </a:r>
            <a:endParaRPr sz="2400">
              <a:latin typeface="Calibri"/>
              <a:cs typeface="Calibri"/>
            </a:endParaRPr>
          </a:p>
          <a:p>
            <a:pPr marL="12700" marR="5080">
              <a:lnSpc>
                <a:spcPct val="101699"/>
              </a:lnSpc>
              <a:spcBef>
                <a:spcPts val="2855"/>
              </a:spcBef>
            </a:pPr>
            <a:r>
              <a:rPr dirty="0" sz="2400">
                <a:latin typeface="Calibri"/>
                <a:cs typeface="Calibri"/>
              </a:rPr>
              <a:t>The</a:t>
            </a:r>
            <a:r>
              <a:rPr dirty="0" sz="2400" spc="-6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plasma</a:t>
            </a:r>
            <a:r>
              <a:rPr dirty="0" sz="2400" spc="-15">
                <a:latin typeface="Calibri"/>
                <a:cs typeface="Calibri"/>
              </a:rPr>
              <a:t> </a:t>
            </a:r>
            <a:r>
              <a:rPr dirty="0" sz="2400" spc="-10">
                <a:latin typeface="Calibri"/>
                <a:cs typeface="Calibri"/>
              </a:rPr>
              <a:t>membrane</a:t>
            </a:r>
            <a:r>
              <a:rPr dirty="0" sz="2400" spc="-5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is</a:t>
            </a:r>
            <a:r>
              <a:rPr dirty="0" sz="2400" spc="-10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made</a:t>
            </a:r>
            <a:r>
              <a:rPr dirty="0" sz="2400" spc="-5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up</a:t>
            </a:r>
            <a:r>
              <a:rPr dirty="0" sz="2400" spc="-5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of</a:t>
            </a:r>
            <a:r>
              <a:rPr dirty="0" sz="2400" spc="-4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two</a:t>
            </a:r>
            <a:r>
              <a:rPr dirty="0" sz="2400" spc="-5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layers</a:t>
            </a:r>
            <a:r>
              <a:rPr dirty="0" sz="2400" spc="-3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of</a:t>
            </a:r>
            <a:r>
              <a:rPr dirty="0" sz="2400" spc="-45">
                <a:latin typeface="Calibri"/>
                <a:cs typeface="Calibri"/>
              </a:rPr>
              <a:t> </a:t>
            </a:r>
            <a:r>
              <a:rPr dirty="0" sz="2400" spc="-10">
                <a:latin typeface="Calibri"/>
                <a:cs typeface="Calibri"/>
              </a:rPr>
              <a:t>phospholipids </a:t>
            </a:r>
            <a:r>
              <a:rPr dirty="0" sz="2400">
                <a:latin typeface="Calibri"/>
                <a:cs typeface="Calibri"/>
              </a:rPr>
              <a:t>(phospholipids</a:t>
            </a:r>
            <a:r>
              <a:rPr dirty="0" sz="2400" spc="-120">
                <a:latin typeface="Calibri"/>
                <a:cs typeface="Calibri"/>
              </a:rPr>
              <a:t> </a:t>
            </a:r>
            <a:r>
              <a:rPr dirty="0" sz="2400" spc="-10">
                <a:latin typeface="Calibri"/>
                <a:cs typeface="Calibri"/>
              </a:rPr>
              <a:t>bilayer).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68340" y="1292408"/>
            <a:ext cx="6982914" cy="3843436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2024-12-30T10:57:00Z</dcterms:created>
  <dcterms:modified xsi:type="dcterms:W3CDTF">2024-12-30T10:57:00Z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2024-07-26T00:00:00Z</vt:filetime>
  </property>
  <property fmtid="{D5CDD505-2E9C-101B-9397-08002B2CF9AE}" pid="3" name="LastSaved">
    <vt:filetime>2024-12-30T00:00:00Z</vt:filetime>
  </property>
</Properties>
</file>